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16" r:id="rId3"/>
    <p:sldId id="317" r:id="rId4"/>
    <p:sldId id="315" r:id="rId5"/>
    <p:sldId id="261" r:id="rId6"/>
    <p:sldId id="281" r:id="rId7"/>
    <p:sldId id="258" r:id="rId8"/>
    <p:sldId id="299" r:id="rId9"/>
    <p:sldId id="300" r:id="rId10"/>
    <p:sldId id="301" r:id="rId11"/>
    <p:sldId id="259" r:id="rId12"/>
    <p:sldId id="302" r:id="rId13"/>
    <p:sldId id="303" r:id="rId14"/>
    <p:sldId id="297" r:id="rId15"/>
    <p:sldId id="287" r:id="rId16"/>
    <p:sldId id="308" r:id="rId17"/>
    <p:sldId id="318" r:id="rId18"/>
    <p:sldId id="319" r:id="rId19"/>
    <p:sldId id="320" r:id="rId20"/>
    <p:sldId id="32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5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7C331-31AF-428C-9105-71E6F92B1085}" type="datetimeFigureOut">
              <a:rPr lang="ru-RU" smtClean="0"/>
              <a:pPr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5F09-2866-4149-A133-F4A0189AD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3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4581-424E-4DFD-9CA1-4A15D6EA8540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8967-7A45-4F7D-A243-F1472B67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1919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dirty="0" smtClean="0">
                <a:solidFill>
                  <a:schemeClr val="accent1"/>
                </a:solidFill>
              </a:rPr>
              <a:t>Группа №10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AC40AE5-B769-4783-872A-05016BB561BD}"/>
              </a:ext>
            </a:extLst>
          </p:cNvPr>
          <p:cNvCxnSpPr>
            <a:cxnSpLocks/>
          </p:cNvCxnSpPr>
          <p:nvPr/>
        </p:nvCxnSpPr>
        <p:spPr>
          <a:xfrm>
            <a:off x="5232400" y="6350000"/>
            <a:ext cx="0" cy="32385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26" name="Прямоугольник 17"/>
          <p:cNvSpPr>
            <a:spLocks noChangeArrowheads="1"/>
          </p:cNvSpPr>
          <p:nvPr/>
        </p:nvSpPr>
        <p:spPr bwMode="auto">
          <a:xfrm>
            <a:off x="5303839" y="6280151"/>
            <a:ext cx="108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Заголовок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chemeClr val="bg1"/>
                </a:solidFill>
              </a:rPr>
              <a:t>презентации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2823"/>
            <a:ext cx="12192000" cy="11451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2733" y="2756386"/>
            <a:ext cx="10911838" cy="14553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Ракетно-космический комплекс с полностью многоразовой одноступенчатой ракетой-носителем и универсальной космической платформой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6600" y="1177043"/>
            <a:ext cx="825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Стратегическая сессия «Разработка программы создания уральского </a:t>
            </a:r>
          </a:p>
          <a:p>
            <a:pPr algn="ctr"/>
            <a:r>
              <a:rPr lang="ru-RU" sz="2000" dirty="0" smtClean="0"/>
              <a:t>межрегионального Научно-образовательного центра мирового уровня»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94" y="5955454"/>
            <a:ext cx="2529223" cy="7524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80" y="5809687"/>
            <a:ext cx="1262821" cy="8641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4" y="5626447"/>
            <a:ext cx="1958663" cy="130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80019" y="4986323"/>
            <a:ext cx="304800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Отработка технологий серийного изготовления двигателей системы ориентации на экологически чистых компонентах топлива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9774" y="3008027"/>
            <a:ext cx="3047771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Отработка промышленной технологии изготовления и контроля крупногабаритных тонкостенных и многослойных композитных конструкций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934026" y="1069195"/>
            <a:ext cx="299018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Отработка промышленной технологии изготовления теплозащитных и теплоизоляционных материалов</a:t>
            </a:r>
          </a:p>
        </p:txBody>
      </p:sp>
      <p:cxnSp>
        <p:nvCxnSpPr>
          <p:cNvPr id="37" name="Прямая соединительная линия 36"/>
          <p:cNvCxnSpPr>
            <a:endCxn id="13" idx="1"/>
          </p:cNvCxnSpPr>
          <p:nvPr/>
        </p:nvCxnSpPr>
        <p:spPr>
          <a:xfrm flipV="1">
            <a:off x="8264058" y="1730915"/>
            <a:ext cx="669968" cy="6167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5135" y="4647389"/>
            <a:ext cx="1919969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Подготовка производства двигателя внешнего расширения с центральным телом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5135" y="1047763"/>
            <a:ext cx="195807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Отработка алгоритмов возвращения и маневрирования реализуемых в системе управления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35136" y="2968392"/>
            <a:ext cx="194854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Развертывание производства жидкого водорода, как компонента ракетного топлива</a:t>
            </a:r>
            <a:endParaRPr lang="ru-RU" sz="16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163813" y="1061240"/>
            <a:ext cx="6734670" cy="5402031"/>
            <a:chOff x="1868723" y="476255"/>
            <a:chExt cx="7331766" cy="6109696"/>
          </a:xfrm>
        </p:grpSpPr>
        <p:cxnSp>
          <p:nvCxnSpPr>
            <p:cNvPr id="11" name="Прямая соединительная линия 10"/>
            <p:cNvCxnSpPr>
              <a:stCxn id="9" idx="3"/>
              <a:endCxn id="8" idx="1"/>
            </p:cNvCxnSpPr>
            <p:nvPr/>
          </p:nvCxnSpPr>
          <p:spPr>
            <a:xfrm flipV="1">
              <a:off x="8782051" y="3426476"/>
              <a:ext cx="418438" cy="285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99"/>
            <a:stretch>
              <a:fillRect/>
            </a:stretch>
          </p:blipFill>
          <p:spPr>
            <a:xfrm>
              <a:off x="2261978" y="478454"/>
              <a:ext cx="6596570" cy="61074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7651750" y="2933700"/>
              <a:ext cx="1130300" cy="15557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3957638" y="881062"/>
              <a:ext cx="7905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362450" y="1271592"/>
              <a:ext cx="32861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6946110" y="1974057"/>
              <a:ext cx="140493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648575" y="2705100"/>
              <a:ext cx="11144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4457703" y="476255"/>
              <a:ext cx="4295773" cy="135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7671198" y="1594248"/>
              <a:ext cx="218360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2314575" y="609600"/>
              <a:ext cx="1289685" cy="152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352675" y="2354580"/>
              <a:ext cx="1205865" cy="15621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324100" y="4107180"/>
              <a:ext cx="2179320" cy="23164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45" idx="3"/>
              <a:endCxn id="41" idx="1"/>
            </p:cNvCxnSpPr>
            <p:nvPr/>
          </p:nvCxnSpPr>
          <p:spPr>
            <a:xfrm>
              <a:off x="1910202" y="1348655"/>
              <a:ext cx="404373" cy="2294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stCxn id="47" idx="3"/>
              <a:endCxn id="42" idx="1"/>
            </p:cNvCxnSpPr>
            <p:nvPr/>
          </p:nvCxnSpPr>
          <p:spPr>
            <a:xfrm flipV="1">
              <a:off x="1899833" y="3135630"/>
              <a:ext cx="452842" cy="24601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44" idx="3"/>
              <a:endCxn id="43" idx="1"/>
            </p:cNvCxnSpPr>
            <p:nvPr/>
          </p:nvCxnSpPr>
          <p:spPr>
            <a:xfrm flipV="1">
              <a:off x="1868723" y="5265419"/>
              <a:ext cx="455377" cy="293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9435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Технологическое производство. Преодоление разрыва (3 к 10) 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921837" y="1175661"/>
            <a:ext cx="0" cy="4946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483437" y="3669468"/>
            <a:ext cx="4824548" cy="54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921837" y="1907181"/>
            <a:ext cx="714099" cy="1780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917482" y="3687588"/>
            <a:ext cx="718455" cy="1720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1836" y="1611090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74984" y="32259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7482" y="51830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169" y="736306"/>
            <a:ext cx="15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34538" y="3322356"/>
            <a:ext cx="1436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Инновация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разработка)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1917" y="6149374"/>
            <a:ext cx="1891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Технологическое </a:t>
            </a:r>
            <a:endParaRPr lang="ru-RU" dirty="0" smtClean="0"/>
          </a:p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98884" y="3413210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Рынок, </a:t>
            </a:r>
            <a:endParaRPr lang="ru-RU" dirty="0" smtClean="0"/>
          </a:p>
          <a:p>
            <a:r>
              <a:rPr lang="ru-RU" dirty="0" smtClean="0"/>
              <a:t>инвестиции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917482" y="1428210"/>
            <a:ext cx="2146663" cy="22412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17482" y="3669468"/>
            <a:ext cx="2146663" cy="225236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753402" y="3723126"/>
            <a:ext cx="2164080" cy="218129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753402" y="1428210"/>
            <a:ext cx="2164080" cy="22949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83017" y="108840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910447" y="320780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917482" y="57612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407466" y="32538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94333" y="32394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cxnSp>
        <p:nvCxnSpPr>
          <p:cNvPr id="24" name="Прямая соединительная линия 23"/>
          <p:cNvCxnSpPr>
            <a:endCxn id="10" idx="1"/>
          </p:cNvCxnSpPr>
          <p:nvPr/>
        </p:nvCxnSpPr>
        <p:spPr>
          <a:xfrm>
            <a:off x="5917482" y="1980050"/>
            <a:ext cx="0" cy="3433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2" y="119608"/>
            <a:ext cx="122234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350" dirty="0">
                <a:solidFill>
                  <a:schemeClr val="accent1"/>
                </a:solidFill>
              </a:rPr>
              <a:t>2. Универсальная космическая платформа для построения космических аппаратов </a:t>
            </a:r>
          </a:p>
        </p:txBody>
      </p:sp>
    </p:spTree>
    <p:extLst>
      <p:ext uri="{BB962C8B-B14F-4D97-AF65-F5344CB8AC3E}">
        <p14:creationId xmlns:p14="http://schemas.microsoft.com/office/powerpoint/2010/main" val="339312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03525" y="3419325"/>
          <a:ext cx="1110297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6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Эскизный проект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999FF">
                            <a:shade val="30000"/>
                            <a:satMod val="115000"/>
                          </a:srgbClr>
                        </a:gs>
                        <a:gs pos="50000">
                          <a:srgbClr val="9999FF">
                            <a:shade val="67500"/>
                            <a:satMod val="115000"/>
                          </a:srgbClr>
                        </a:gs>
                        <a:gs pos="100000">
                          <a:srgbClr val="9999FF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Технический 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Разработка конструкторской </a:t>
                      </a:r>
                    </a:p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документации. Подготовка производства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C00CC">
                            <a:tint val="66000"/>
                            <a:satMod val="160000"/>
                          </a:srgbClr>
                        </a:gs>
                        <a:gs pos="50000">
                          <a:srgbClr val="CC00CC">
                            <a:tint val="44500"/>
                            <a:satMod val="160000"/>
                          </a:srgbClr>
                        </a:gs>
                        <a:gs pos="100000">
                          <a:srgbClr val="CC00CC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Изготовление опытных образцов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Проведение летных испытаний, начало опытной эксплуатации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775" y="519521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3325" y="519521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06050" y="515711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544574" y="5214260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0300" y="5166635"/>
            <a:ext cx="124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Годы</a:t>
            </a:r>
            <a:endParaRPr lang="ru-RU" dirty="0"/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4217917" y="1908171"/>
            <a:ext cx="403653" cy="7658361"/>
          </a:xfrm>
          <a:prstGeom prst="rightBrace">
            <a:avLst>
              <a:gd name="adj1" fmla="val 8333"/>
              <a:gd name="adj2" fmla="val 494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986874" y="5952573"/>
            <a:ext cx="168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Инновации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9176073" y="3696566"/>
            <a:ext cx="403130" cy="4733925"/>
          </a:xfrm>
          <a:prstGeom prst="rightBrace">
            <a:avLst>
              <a:gd name="adj1" fmla="val 8333"/>
              <a:gd name="adj2" fmla="val 494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805632" y="6350049"/>
            <a:ext cx="323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Технологическое производство</a:t>
            </a:r>
            <a:endParaRPr lang="ru-RU" dirty="0"/>
          </a:p>
        </p:txBody>
      </p:sp>
      <p:pic>
        <p:nvPicPr>
          <p:cNvPr id="4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525" y="824824"/>
            <a:ext cx="2714625" cy="254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4098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Этапы реализации проекта</a:t>
            </a:r>
            <a:endParaRPr lang="ru-RU" sz="2400" dirty="0">
              <a:solidFill>
                <a:schemeClr val="accent1"/>
              </a:solidFill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50150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15539-5782-43B0-9EBD-49D110E01F6A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3505200" y="1301131"/>
            <a:ext cx="5480050" cy="4845050"/>
            <a:chOff x="3505200" y="1036638"/>
            <a:chExt cx="5480050" cy="4845050"/>
          </a:xfrm>
        </p:grpSpPr>
        <p:pic>
          <p:nvPicPr>
            <p:cNvPr id="5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97538" y="1036638"/>
              <a:ext cx="3287712" cy="221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Рисунок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773363"/>
              <a:ext cx="3313113" cy="310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361950" y="1301131"/>
            <a:ext cx="3419550" cy="2498990"/>
            <a:chOff x="406266" y="1059072"/>
            <a:chExt cx="3419550" cy="2498990"/>
          </a:xfrm>
        </p:grpSpPr>
        <p:pic>
          <p:nvPicPr>
            <p:cNvPr id="9" name="Рисунок 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1263" y="1059072"/>
              <a:ext cx="2614553" cy="186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Прямоугольник 22"/>
            <p:cNvSpPr>
              <a:spLocks noChangeArrowheads="1"/>
            </p:cNvSpPr>
            <p:nvPr/>
          </p:nvSpPr>
          <p:spPr bwMode="auto">
            <a:xfrm>
              <a:off x="406266" y="2727065"/>
              <a:ext cx="2466976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dirty="0">
                  <a:latin typeface="Times New Roman" pitchFamily="18" charset="0"/>
                  <a:cs typeface="Times New Roman" pitchFamily="18" charset="0"/>
                </a:rPr>
                <a:t>Математическое моделирование динамики посадки КА</a:t>
              </a:r>
              <a:endParaRPr lang="en-US" altLang="ru-RU" sz="1600" dirty="0"/>
            </a:p>
          </p:txBody>
        </p:sp>
      </p:grpSp>
      <p:sp>
        <p:nvSpPr>
          <p:cNvPr id="13" name="Стрелка вправо 12"/>
          <p:cNvSpPr/>
          <p:nvPr/>
        </p:nvSpPr>
        <p:spPr>
          <a:xfrm rot="2010626">
            <a:off x="3770326" y="1982693"/>
            <a:ext cx="1373048" cy="266700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800000">
            <a:off x="2132025" y="5193193"/>
            <a:ext cx="1373048" cy="266700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61950" y="3845840"/>
            <a:ext cx="3635284" cy="2900495"/>
            <a:chOff x="0" y="3891786"/>
            <a:chExt cx="3635284" cy="2900495"/>
          </a:xfrm>
        </p:grpSpPr>
        <p:sp>
          <p:nvSpPr>
            <p:cNvPr id="11" name="Прямоугольник 22"/>
            <p:cNvSpPr>
              <a:spLocks noChangeArrowheads="1"/>
            </p:cNvSpPr>
            <p:nvPr/>
          </p:nvSpPr>
          <p:spPr bwMode="auto">
            <a:xfrm>
              <a:off x="676276" y="5961284"/>
              <a:ext cx="2959008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Разработка алгоритмов посадки с применением методов глубоких нейронных сетей  </a:t>
              </a:r>
              <a:endParaRPr lang="en-US" altLang="ru-RU" sz="1600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55B10D1-DFB3-410B-8954-4312414B0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4114" t="3672" r="3532" b="4315"/>
            <a:stretch/>
          </p:blipFill>
          <p:spPr>
            <a:xfrm>
              <a:off x="0" y="3898078"/>
              <a:ext cx="2152554" cy="214804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588" y="3891786"/>
              <a:ext cx="1377569" cy="1037895"/>
            </a:xfrm>
            <a:prstGeom prst="rect">
              <a:avLst/>
            </a:prstGeom>
          </p:spPr>
        </p:pic>
      </p:grpSp>
      <p:pic>
        <p:nvPicPr>
          <p:cNvPr id="26" name="Рисунок 25" descr="МГХ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58814" y="2181225"/>
            <a:ext cx="2570997" cy="2971799"/>
          </a:xfrm>
          <a:prstGeom prst="rect">
            <a:avLst/>
          </a:prstGeom>
        </p:spPr>
      </p:pic>
      <p:sp>
        <p:nvSpPr>
          <p:cNvPr id="25" name="Прямоугольник 22"/>
          <p:cNvSpPr>
            <a:spLocks noChangeArrowheads="1"/>
          </p:cNvSpPr>
          <p:nvPr/>
        </p:nvSpPr>
        <p:spPr bwMode="auto">
          <a:xfrm>
            <a:off x="7458074" y="5254201"/>
            <a:ext cx="3914776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Изготовление технологической оснастки для производства</a:t>
            </a:r>
            <a:endParaRPr lang="en-US" altLang="ru-RU" sz="1600" dirty="0"/>
          </a:p>
        </p:txBody>
      </p:sp>
      <p:sp>
        <p:nvSpPr>
          <p:cNvPr id="27" name="Стрелка вправо 26"/>
          <p:cNvSpPr/>
          <p:nvPr/>
        </p:nvSpPr>
        <p:spPr>
          <a:xfrm rot="12600000">
            <a:off x="6882343" y="4282604"/>
            <a:ext cx="2486344" cy="266700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460619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Инновации. 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Преодоление </a:t>
            </a:r>
            <a:r>
              <a:rPr lang="ru-RU" sz="2400" dirty="0">
                <a:solidFill>
                  <a:schemeClr val="accent1"/>
                </a:solidFill>
              </a:rPr>
              <a:t>разрыва (4 к 10</a:t>
            </a:r>
            <a:r>
              <a:rPr lang="ru-RU" sz="2400" dirty="0" smtClean="0">
                <a:solidFill>
                  <a:schemeClr val="accent1"/>
                </a:solidFill>
              </a:rPr>
              <a:t>)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1036638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833811" y="19347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</a:rPr>
              <a:t>Технологическое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производство.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</a:rPr>
              <a:t>Преодоление разрыва (8 к 10) </a:t>
            </a:r>
          </a:p>
        </p:txBody>
      </p:sp>
    </p:spTree>
    <p:extLst>
      <p:ext uri="{BB962C8B-B14F-4D97-AF65-F5344CB8AC3E}">
        <p14:creationId xmlns:p14="http://schemas.microsoft.com/office/powerpoint/2010/main" val="23330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6862648" cy="93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Исследования. </a:t>
            </a:r>
            <a:r>
              <a:rPr lang="ru-RU" sz="2400" dirty="0">
                <a:solidFill>
                  <a:schemeClr val="accent1"/>
                </a:solidFill>
              </a:rPr>
              <a:t>Преодоление разрыва (8 к 10)</a:t>
            </a:r>
          </a:p>
          <a:p>
            <a:pPr>
              <a:buNone/>
            </a:pP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137" y="1050312"/>
            <a:ext cx="1112955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/>
              <a:t>Ракета-носитель «Корона»</a:t>
            </a:r>
          </a:p>
          <a:p>
            <a:r>
              <a:rPr lang="ru-RU" sz="21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Разработка математических моделей деформирования и разрушения композитных материалов при циклическом </a:t>
            </a:r>
            <a:r>
              <a:rPr lang="ru-RU" sz="2100" dirty="0" err="1"/>
              <a:t>нагружении</a:t>
            </a:r>
            <a:r>
              <a:rPr lang="ru-RU" sz="2100" dirty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Экспериментальные исследования полноразмерных макетов топливных баков криогенных компонентов топлива.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Адаптация математических моделей газодинамических процессов для крупногабаритных двигателей с ЦТ.</a:t>
            </a:r>
          </a:p>
          <a:p>
            <a:r>
              <a:rPr lang="ru-RU" sz="2100" dirty="0"/>
              <a:t> </a:t>
            </a:r>
          </a:p>
          <a:p>
            <a:r>
              <a:rPr lang="ru-RU" sz="2100" b="1" dirty="0"/>
              <a:t>Космический аппарат</a:t>
            </a:r>
          </a:p>
          <a:p>
            <a:r>
              <a:rPr lang="ru-RU" sz="21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Исследование низкотемпературных газогенераторов на основе азида натрия для применения в газовых двигателях КА.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Прогнозирование поведения элементов конструкций КА в условиях космоса на основе экспериментов в земных условиях.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100" dirty="0"/>
              <a:t>Разработка алгоритмов управления в реальном времени в условиях неполной информации. </a:t>
            </a:r>
          </a:p>
          <a:p>
            <a:r>
              <a:rPr lang="ru-RU" sz="2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84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029923" y="788365"/>
            <a:ext cx="6285961" cy="5818477"/>
            <a:chOff x="1638840" y="88150"/>
            <a:chExt cx="7023854" cy="6501493"/>
          </a:xfrm>
        </p:grpSpPr>
        <p:sp>
          <p:nvSpPr>
            <p:cNvPr id="9" name="Овал 8"/>
            <p:cNvSpPr/>
            <p:nvPr/>
          </p:nvSpPr>
          <p:spPr>
            <a:xfrm>
              <a:off x="1638840" y="88150"/>
              <a:ext cx="6501493" cy="65014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2559499" y="1008809"/>
              <a:ext cx="4660174" cy="466017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493763" y="1962942"/>
              <a:ext cx="2751908" cy="27519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единительная линия 10"/>
            <p:cNvCxnSpPr>
              <a:stCxn id="9" idx="1"/>
            </p:cNvCxnSpPr>
            <p:nvPr/>
          </p:nvCxnSpPr>
          <p:spPr>
            <a:xfrm>
              <a:off x="2590962" y="1040272"/>
              <a:ext cx="1319165" cy="131916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248122" y="2863781"/>
              <a:ext cx="1811719" cy="287884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3688808" y="4623411"/>
              <a:ext cx="787124" cy="178743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976167" y="2731490"/>
              <a:ext cx="1954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АО «Корона»</a:t>
              </a:r>
              <a:endParaRPr lang="ru-RU" sz="2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 rot="768367">
              <a:off x="3519579" y="1049468"/>
              <a:ext cx="3738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Снижение стоимости пуска</a:t>
              </a:r>
              <a:endParaRPr lang="ru-RU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9459645">
              <a:off x="3993403" y="4622386"/>
              <a:ext cx="46692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Потенциальное увеличение </a:t>
              </a:r>
            </a:p>
            <a:p>
              <a:r>
                <a:rPr lang="ru-RU" sz="2400" dirty="0" smtClean="0"/>
                <a:t>количества выводимых аппаратов</a:t>
              </a:r>
              <a:endParaRPr lang="ru-RU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4744392">
              <a:off x="911169" y="3292762"/>
              <a:ext cx="38268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Снижение стоимости услуг, </a:t>
              </a:r>
            </a:p>
            <a:p>
              <a:r>
                <a:rPr lang="ru-RU" sz="2400" dirty="0" smtClean="0"/>
                <a:t>дополнительная прибыль</a:t>
              </a:r>
              <a:endParaRPr lang="ru-RU" sz="2400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 rot="20023013">
              <a:off x="3426245" y="3544408"/>
              <a:ext cx="1538014" cy="88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 rot="20033822">
              <a:off x="3481931" y="3762306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Инвестиции</a:t>
              </a:r>
              <a:endParaRPr lang="ru-RU" dirty="0"/>
            </a:p>
          </p:txBody>
        </p:sp>
        <p:sp>
          <p:nvSpPr>
            <p:cNvPr id="44" name="Стрелка вправо 43"/>
            <p:cNvSpPr/>
            <p:nvPr/>
          </p:nvSpPr>
          <p:spPr>
            <a:xfrm rot="12304509">
              <a:off x="5003634" y="3517503"/>
              <a:ext cx="1538014" cy="88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TextBox 55"/>
            <p:cNvSpPr txBox="1"/>
            <p:nvPr/>
          </p:nvSpPr>
          <p:spPr>
            <a:xfrm rot="1420608">
              <a:off x="5191624" y="3793327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Инвестиции</a:t>
              </a:r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V="1">
              <a:off x="4888415" y="1592223"/>
              <a:ext cx="367935" cy="10504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7157304" y="1952908"/>
              <a:ext cx="374328" cy="1714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 flipV="1">
              <a:off x="3260144" y="5702165"/>
              <a:ext cx="1008891" cy="629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682454" y="4107542"/>
            <a:ext cx="21640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Операторы </a:t>
            </a:r>
          </a:p>
          <a:p>
            <a:r>
              <a:rPr lang="ru-RU" dirty="0"/>
              <a:t>к</a:t>
            </a:r>
            <a:r>
              <a:rPr lang="ru-RU" dirty="0" smtClean="0"/>
              <a:t>осмической связи, </a:t>
            </a:r>
          </a:p>
          <a:p>
            <a:r>
              <a:rPr lang="ru-RU" dirty="0" smtClean="0"/>
              <a:t>ТВ: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Dish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Inmarsat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Vodafone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9032780" y="162101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Мировой уровень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8691361" y="1678130"/>
            <a:ext cx="255097" cy="255097"/>
          </a:xfrm>
          <a:prstGeom prst="flowChartConnector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033813" y="2113047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Национальный уровень</a:t>
            </a:r>
          </a:p>
        </p:txBody>
      </p:sp>
      <p:sp>
        <p:nvSpPr>
          <p:cNvPr id="34" name="Блок-схема: узел 33"/>
          <p:cNvSpPr/>
          <p:nvPr/>
        </p:nvSpPr>
        <p:spPr>
          <a:xfrm>
            <a:off x="8692394" y="2170164"/>
            <a:ext cx="255097" cy="255097"/>
          </a:xfrm>
          <a:prstGeom prst="flowChart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43486" y="2611314"/>
            <a:ext cx="231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Челябинская область</a:t>
            </a:r>
          </a:p>
        </p:txBody>
      </p:sp>
      <p:sp>
        <p:nvSpPr>
          <p:cNvPr id="36" name="Блок-схема: узел 35"/>
          <p:cNvSpPr/>
          <p:nvPr/>
        </p:nvSpPr>
        <p:spPr>
          <a:xfrm>
            <a:off x="8702067" y="2668431"/>
            <a:ext cx="255097" cy="255097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589189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8" y="91533"/>
            <a:ext cx="2989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Космический рынок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589189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66" y="91533"/>
            <a:ext cx="7529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ru-RU" sz="2400" dirty="0">
                <a:solidFill>
                  <a:schemeClr val="accent1"/>
                </a:solidFill>
              </a:rPr>
              <a:t>Рынок, инвестиции. Преодоление разрыва (0 к 10)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855" y="1198614"/>
            <a:ext cx="11901591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Установлено: мировой грузопоток в 2015 г. </a:t>
            </a:r>
            <a:r>
              <a:rPr lang="ru-RU" sz="2800" dirty="0"/>
              <a:t>н</a:t>
            </a:r>
            <a:r>
              <a:rPr lang="ru-RU" sz="2800" dirty="0" smtClean="0"/>
              <a:t>а орбиту – 280 т., </a:t>
            </a:r>
          </a:p>
          <a:p>
            <a:r>
              <a:rPr lang="ru-RU" sz="2800" dirty="0" smtClean="0"/>
              <a:t>	          </a:t>
            </a:r>
            <a:r>
              <a:rPr lang="en-US" sz="2800" dirty="0" smtClean="0"/>
              <a:t>  </a:t>
            </a:r>
            <a:r>
              <a:rPr lang="ru-RU" sz="2800" dirty="0" smtClean="0"/>
              <a:t>  стоимость выведения полезной нагрузки  – 2 684 </a:t>
            </a:r>
            <a:r>
              <a:rPr lang="en-US" sz="2800" dirty="0" smtClean="0"/>
              <a:t>$</a:t>
            </a:r>
            <a:r>
              <a:rPr lang="ru-RU" sz="2800" dirty="0" smtClean="0"/>
              <a:t>/кг. (</a:t>
            </a:r>
            <a:r>
              <a:rPr lang="en-US" sz="2800" dirty="0" err="1" smtClean="0"/>
              <a:t>SpaceX</a:t>
            </a:r>
            <a:r>
              <a:rPr lang="ru-RU" sz="2800" dirty="0" smtClean="0"/>
              <a:t>)</a:t>
            </a:r>
          </a:p>
          <a:p>
            <a:r>
              <a:rPr lang="en-US" sz="2800" dirty="0" smtClean="0"/>
              <a:t>                  </a:t>
            </a:r>
            <a:r>
              <a:rPr lang="ru-RU" sz="2800" dirty="0" smtClean="0"/>
              <a:t>        удельная стоимость космического аппарата – </a:t>
            </a:r>
            <a:r>
              <a:rPr lang="en-US" sz="2800" dirty="0" smtClean="0"/>
              <a:t>$</a:t>
            </a:r>
            <a:r>
              <a:rPr lang="ru-RU" sz="2800" dirty="0" smtClean="0"/>
              <a:t>45 </a:t>
            </a:r>
            <a:r>
              <a:rPr lang="ru-RU" sz="2800" dirty="0" err="1" smtClean="0"/>
              <a:t>тыс</a:t>
            </a:r>
            <a:r>
              <a:rPr lang="ru-RU" sz="2800" dirty="0" smtClean="0"/>
              <a:t>/кг</a:t>
            </a:r>
          </a:p>
          <a:p>
            <a:endParaRPr lang="ru-RU" sz="2800" dirty="0" smtClean="0"/>
          </a:p>
          <a:p>
            <a:r>
              <a:rPr lang="ru-RU" sz="2800" dirty="0" smtClean="0"/>
              <a:t>Прогноз доли рынка  АО «Корона»- 30% мирового грузопотока</a:t>
            </a:r>
          </a:p>
          <a:p>
            <a:r>
              <a:rPr lang="ru-RU" sz="2800" dirty="0"/>
              <a:t>	</a:t>
            </a:r>
            <a:r>
              <a:rPr lang="ru-RU" sz="2800" dirty="0" smtClean="0"/>
              <a:t>   </a:t>
            </a:r>
            <a:r>
              <a:rPr lang="en-US" sz="2800" dirty="0" smtClean="0"/>
              <a:t>  </a:t>
            </a:r>
            <a:r>
              <a:rPr lang="ru-RU" sz="2800" dirty="0" smtClean="0"/>
              <a:t>225,5 млн </a:t>
            </a:r>
            <a:r>
              <a:rPr lang="en-US" sz="2800" dirty="0" smtClean="0"/>
              <a:t>$ </a:t>
            </a:r>
            <a:r>
              <a:rPr lang="ru-RU" sz="2800" dirty="0" smtClean="0"/>
              <a:t>(при выведении 84 тонны  – доля рынка АО «Корона»);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   1 млрд </a:t>
            </a:r>
            <a:r>
              <a:rPr lang="en-US" sz="2800" dirty="0" smtClean="0"/>
              <a:t>$</a:t>
            </a:r>
            <a:r>
              <a:rPr lang="ru-RU" sz="2800" dirty="0" smtClean="0"/>
              <a:t> (при продаже спутников общей массой 84 тонны) </a:t>
            </a:r>
          </a:p>
          <a:p>
            <a:r>
              <a:rPr lang="ru-RU" sz="2400" dirty="0" smtClean="0"/>
              <a:t>							</a:t>
            </a:r>
          </a:p>
          <a:p>
            <a:r>
              <a:rPr lang="ru-RU" sz="2400" dirty="0" smtClean="0"/>
              <a:t>                      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6036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8640" y="857233"/>
            <a:ext cx="11643360" cy="5716940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Этап 1 – Эскизный проект – 1 год – 5,9 млрд. руб.;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Этап 2 – Разработка КД на демонстраторы технологий и ракету, подготовка производства и экспериментальной базы – 2 года – 20,5 млрд. руб.;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Этап 3 – Изготовление, экспериментальная отработка (ракеты и демонстраторов). Доработка КД по результатам испытаний демонстраторов – 3 года –  61,8 млрд. руб.;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Этап 4 – </a:t>
            </a:r>
            <a:r>
              <a:rPr lang="ru-RU" sz="21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r>
              <a:rPr lang="ru-RU" sz="2100" dirty="0" smtClean="0"/>
              <a:t>Изготовление экспериментально-летного образца. Испытания. Доводка – 1 год – 15,6 млрд. руб. ;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Этап 5 – Изготовление первых летных образцов. Начало опытной эксплуатации – 1 год – 11,5 млрд. руб. </a:t>
            </a:r>
          </a:p>
          <a:p>
            <a:pPr>
              <a:lnSpc>
                <a:spcPct val="150000"/>
              </a:lnSpc>
              <a:spcAft>
                <a:spcPts val="1067"/>
              </a:spcAft>
            </a:pPr>
            <a:r>
              <a:rPr lang="ru-RU" sz="2100" dirty="0" smtClean="0"/>
              <a:t>Итого: 115,5 млрд. руб.</a:t>
            </a:r>
            <a:endParaRPr lang="ru-RU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210931" y="207240"/>
            <a:ext cx="11981069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Финансирование проекта по годам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5710" y="666731"/>
            <a:ext cx="1162058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65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402" y="1437605"/>
            <a:ext cx="11011043" cy="359072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 smtClean="0"/>
              <a:t>Этап 1 «Эскизный проект» – 1 год – </a:t>
            </a:r>
            <a:r>
              <a:rPr lang="ru-RU" sz="2400" dirty="0" smtClean="0"/>
              <a:t>100 </a:t>
            </a:r>
            <a:r>
              <a:rPr lang="ru-RU" sz="2400" dirty="0" smtClean="0"/>
              <a:t>млн. руб.;</a:t>
            </a:r>
          </a:p>
          <a:p>
            <a:pPr>
              <a:spcAft>
                <a:spcPts val="800"/>
              </a:spcAft>
            </a:pPr>
            <a:r>
              <a:rPr lang="ru-RU" sz="2400" dirty="0" smtClean="0"/>
              <a:t>Этап 2 «Технический проект» – 1 год – </a:t>
            </a:r>
            <a:r>
              <a:rPr lang="ru-RU" sz="2400" dirty="0" smtClean="0"/>
              <a:t>200</a:t>
            </a:r>
            <a:r>
              <a:rPr lang="ru-RU" sz="2400" dirty="0" smtClean="0"/>
              <a:t> </a:t>
            </a:r>
            <a:r>
              <a:rPr lang="ru-RU" sz="2400" dirty="0" smtClean="0"/>
              <a:t>млн. руб.;</a:t>
            </a:r>
          </a:p>
          <a:p>
            <a:pPr>
              <a:spcAft>
                <a:spcPts val="800"/>
              </a:spcAft>
            </a:pPr>
            <a:r>
              <a:rPr lang="ru-RU" sz="2400" dirty="0" smtClean="0"/>
              <a:t>Этап 3 «</a:t>
            </a:r>
            <a:r>
              <a:rPr lang="ru-RU" sz="2400" dirty="0"/>
              <a:t>Разработка конструкторской </a:t>
            </a:r>
            <a:r>
              <a:rPr lang="ru-RU" sz="2400" dirty="0" smtClean="0"/>
              <a:t>документации</a:t>
            </a:r>
            <a:r>
              <a:rPr lang="ru-RU" sz="2400" dirty="0"/>
              <a:t>. Подготовка </a:t>
            </a:r>
            <a:r>
              <a:rPr lang="ru-RU" sz="2400" dirty="0" smtClean="0"/>
              <a:t>производства»  – 1 год –  </a:t>
            </a:r>
            <a:r>
              <a:rPr lang="ru-RU" sz="2400" dirty="0" smtClean="0"/>
              <a:t>400</a:t>
            </a:r>
            <a:r>
              <a:rPr lang="ru-RU" sz="2400" dirty="0" smtClean="0"/>
              <a:t> </a:t>
            </a:r>
            <a:r>
              <a:rPr lang="ru-RU" sz="2400" dirty="0" smtClean="0"/>
              <a:t>млн. руб.;</a:t>
            </a:r>
          </a:p>
          <a:p>
            <a:pPr>
              <a:spcAft>
                <a:spcPts val="800"/>
              </a:spcAft>
            </a:pPr>
            <a:r>
              <a:rPr lang="ru-RU" sz="2400" dirty="0" smtClean="0"/>
              <a:t>Этап 4 «</a:t>
            </a:r>
            <a:r>
              <a:rPr lang="ru-RU" sz="2400" dirty="0"/>
              <a:t>Изготовление опытных </a:t>
            </a:r>
            <a:r>
              <a:rPr lang="ru-RU" sz="2400" dirty="0" smtClean="0"/>
              <a:t>образцов» – 1 год – </a:t>
            </a:r>
            <a:r>
              <a:rPr lang="ru-RU" sz="2400" dirty="0" smtClean="0"/>
              <a:t>800 </a:t>
            </a:r>
            <a:r>
              <a:rPr lang="ru-RU" sz="2400" dirty="0" smtClean="0"/>
              <a:t>млн. руб. ;</a:t>
            </a:r>
          </a:p>
          <a:p>
            <a:pPr>
              <a:spcAft>
                <a:spcPts val="800"/>
              </a:spcAft>
            </a:pPr>
            <a:r>
              <a:rPr lang="ru-RU" sz="2400" dirty="0" smtClean="0"/>
              <a:t>Этап 5 «</a:t>
            </a:r>
            <a:r>
              <a:rPr lang="ru-RU" sz="2400" dirty="0"/>
              <a:t>Проведение летных испытаний, начало опытной </a:t>
            </a:r>
            <a:r>
              <a:rPr lang="ru-RU" sz="2400" dirty="0" smtClean="0"/>
              <a:t>эксплуатации» – 1 год – </a:t>
            </a:r>
            <a:r>
              <a:rPr lang="ru-RU" sz="2400" dirty="0" smtClean="0"/>
              <a:t>500</a:t>
            </a:r>
            <a:r>
              <a:rPr lang="ru-RU" sz="2400" dirty="0" smtClean="0"/>
              <a:t> </a:t>
            </a:r>
            <a:r>
              <a:rPr lang="ru-RU" sz="2400" dirty="0" smtClean="0"/>
              <a:t>млн. руб. </a:t>
            </a:r>
          </a:p>
          <a:p>
            <a:pPr>
              <a:spcAft>
                <a:spcPts val="800"/>
              </a:spcAft>
            </a:pPr>
            <a:r>
              <a:rPr lang="ru-RU" sz="2400" b="1" dirty="0" smtClean="0"/>
              <a:t>Итого</a:t>
            </a:r>
            <a:r>
              <a:rPr lang="ru-RU" sz="2400" b="1" smtClean="0"/>
              <a:t>:</a:t>
            </a:r>
            <a:r>
              <a:rPr lang="ru-RU" sz="2400" smtClean="0"/>
              <a:t> </a:t>
            </a:r>
            <a:r>
              <a:rPr lang="ru-RU" sz="2400" smtClean="0"/>
              <a:t>2000</a:t>
            </a:r>
            <a:r>
              <a:rPr lang="ru-RU" sz="2400" smtClean="0"/>
              <a:t> </a:t>
            </a:r>
            <a:r>
              <a:rPr lang="ru-RU" sz="2400" dirty="0" smtClean="0"/>
              <a:t>млн. </a:t>
            </a:r>
            <a:r>
              <a:rPr lang="ru-RU" sz="2400" dirty="0" smtClean="0"/>
              <a:t>руб.</a:t>
            </a:r>
            <a:endParaRPr lang="ru-RU" sz="24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41441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995" y="91414"/>
            <a:ext cx="5407052" cy="492438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ru-RU" altLang="ru-RU" sz="2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Финансирование проекта по этапам</a:t>
            </a:r>
            <a:endParaRPr lang="ru-RU" altLang="ru-RU" sz="24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51" y="17269"/>
            <a:ext cx="10583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Категории и основные Заказчики услуг по выведению полезной нагрузки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51" y="474549"/>
            <a:ext cx="11686903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208" y="666731"/>
            <a:ext cx="12096792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dirty="0"/>
              <a:t>1.Системы дистанционного зондирования Земли</a:t>
            </a:r>
          </a:p>
          <a:p>
            <a:pPr>
              <a:spcAft>
                <a:spcPts val="800"/>
              </a:spcAft>
            </a:pPr>
            <a:r>
              <a:rPr lang="ru-RU" sz="2400" dirty="0"/>
              <a:t>    - Научный центр оперативного мониторинга Земли;</a:t>
            </a:r>
            <a:br>
              <a:rPr lang="ru-RU" sz="2400" dirty="0"/>
            </a:br>
            <a:r>
              <a:rPr lang="ru-RU" sz="2400" dirty="0"/>
              <a:t>    - МЧС;</a:t>
            </a:r>
            <a:br>
              <a:rPr lang="ru-RU" sz="2400" dirty="0"/>
            </a:br>
            <a:r>
              <a:rPr lang="ru-RU" sz="2400" dirty="0"/>
              <a:t>    - </a:t>
            </a:r>
            <a:r>
              <a:rPr lang="en-US" sz="2400" dirty="0" err="1"/>
              <a:t>DigitalGlobe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/>
              <a:t>    - Российские космические системы;</a:t>
            </a:r>
            <a:br>
              <a:rPr lang="ru-RU" sz="2400" dirty="0"/>
            </a:br>
            <a:r>
              <a:rPr lang="ru-RU" sz="2400" dirty="0"/>
              <a:t>    - </a:t>
            </a:r>
            <a:r>
              <a:rPr lang="en-US" sz="2400" dirty="0"/>
              <a:t>ST Electronics</a:t>
            </a:r>
          </a:p>
          <a:p>
            <a:pPr>
              <a:spcAft>
                <a:spcPts val="800"/>
              </a:spcAft>
            </a:pPr>
            <a:r>
              <a:rPr lang="en-US" sz="2400" dirty="0"/>
              <a:t>2</a:t>
            </a:r>
            <a:r>
              <a:rPr lang="ru-RU" sz="2400" dirty="0"/>
              <a:t>. Телекоммуникационные системы</a:t>
            </a:r>
          </a:p>
          <a:p>
            <a:pPr>
              <a:spcAft>
                <a:spcPts val="800"/>
              </a:spcAft>
            </a:pPr>
            <a:r>
              <a:rPr lang="ru-RU" sz="2400" dirty="0"/>
              <a:t>    - Операторы спутниковой связи («Космическая связь», «Газпром космические системы»)</a:t>
            </a:r>
            <a:br>
              <a:rPr lang="ru-RU" sz="2400" dirty="0"/>
            </a:br>
            <a:r>
              <a:rPr lang="ru-RU" sz="2400" dirty="0"/>
              <a:t>    - Операторы сотовой связи (</a:t>
            </a:r>
            <a:r>
              <a:rPr lang="ru-RU" sz="2400" dirty="0" err="1"/>
              <a:t>Билайн</a:t>
            </a:r>
            <a:r>
              <a:rPr lang="ru-RU" sz="2400" dirty="0"/>
              <a:t>, Мегафон, МТС)</a:t>
            </a:r>
          </a:p>
          <a:p>
            <a:pPr>
              <a:spcAft>
                <a:spcPts val="800"/>
              </a:spcAft>
            </a:pPr>
            <a:r>
              <a:rPr lang="ru-RU" sz="2400" dirty="0"/>
              <a:t> 3. </a:t>
            </a:r>
            <a:r>
              <a:rPr lang="ru-RU" sz="2400" dirty="0" err="1"/>
              <a:t>Метерологические</a:t>
            </a:r>
            <a:r>
              <a:rPr lang="ru-RU" sz="2400" dirty="0"/>
              <a:t> и исследовательские системы</a:t>
            </a:r>
          </a:p>
          <a:p>
            <a:pPr>
              <a:spcAft>
                <a:spcPts val="800"/>
              </a:spcAft>
            </a:pPr>
            <a:r>
              <a:rPr lang="ru-RU" sz="2400" dirty="0"/>
              <a:t>    - Институт земного магнетизма и ионосферы (ИЗМИРАН);</a:t>
            </a:r>
            <a:br>
              <a:rPr lang="ru-RU" sz="2400" dirty="0"/>
            </a:br>
            <a:r>
              <a:rPr lang="ru-RU" sz="2400" dirty="0"/>
              <a:t>    - Операторы услуг по </a:t>
            </a:r>
            <a:r>
              <a:rPr lang="ru-RU" sz="2400" dirty="0" err="1"/>
              <a:t>геопозиционированию</a:t>
            </a:r>
            <a:r>
              <a:rPr lang="ru-RU" sz="2400" dirty="0"/>
              <a:t> и </a:t>
            </a:r>
            <a:r>
              <a:rPr lang="ru-RU" sz="2400" dirty="0" err="1"/>
              <a:t>геолокации</a:t>
            </a:r>
            <a:r>
              <a:rPr lang="ru-RU" sz="2400" dirty="0"/>
              <a:t> («</a:t>
            </a:r>
            <a:r>
              <a:rPr lang="ru-RU" sz="2400" dirty="0" err="1"/>
              <a:t>Совзонд</a:t>
            </a:r>
            <a:r>
              <a:rPr lang="ru-RU" sz="2400" dirty="0"/>
              <a:t>», 2ГИС, </a:t>
            </a:r>
            <a:r>
              <a:rPr lang="en-US" sz="2400" dirty="0"/>
              <a:t>Google</a:t>
            </a:r>
            <a:r>
              <a:rPr lang="ru-RU" sz="2400" dirty="0"/>
              <a:t>, </a:t>
            </a:r>
            <a:r>
              <a:rPr lang="en-US" sz="2400" dirty="0" err="1"/>
              <a:t>Yandex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909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4555"/>
          <a:stretch/>
        </p:blipFill>
        <p:spPr>
          <a:xfrm>
            <a:off x="1969105" y="901337"/>
            <a:ext cx="8109416" cy="564750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41441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1645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ru-RU" sz="2400" dirty="0" smtClean="0">
                <a:solidFill>
                  <a:schemeClr val="accent1"/>
                </a:solidFill>
              </a:rPr>
              <a:t>Проблема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51" y="17269"/>
            <a:ext cx="5680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Дорожная карта прохождения проекта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51" y="474549"/>
            <a:ext cx="11686903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7284" y="931830"/>
            <a:ext cx="111174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/>
              <a:t>1. Формирование списка потенциальных заказчиков получения услуг (предыдущий слайд</a:t>
            </a:r>
            <a:r>
              <a:rPr lang="ru-RU" sz="2800" dirty="0" smtClean="0"/>
              <a:t>) и проведение переговоров</a:t>
            </a:r>
            <a:endParaRPr lang="ru-RU" sz="2800" dirty="0"/>
          </a:p>
          <a:p>
            <a:pPr>
              <a:spcAft>
                <a:spcPts val="1200"/>
              </a:spcAft>
            </a:pPr>
            <a:r>
              <a:rPr lang="ru-RU" sz="2800" dirty="0"/>
              <a:t>2. Подписание протоколов о намерениях, содержащих информацию об объемах пусков, сроках запуска, финансах.</a:t>
            </a:r>
          </a:p>
          <a:p>
            <a:pPr>
              <a:spcAft>
                <a:spcPts val="1200"/>
              </a:spcAft>
            </a:pPr>
            <a:r>
              <a:rPr lang="ru-RU" sz="2800" dirty="0"/>
              <a:t>3. Формирование списка потенциальных инвесторов.</a:t>
            </a:r>
          </a:p>
          <a:p>
            <a:pPr>
              <a:spcAft>
                <a:spcPts val="1200"/>
              </a:spcAft>
            </a:pPr>
            <a:r>
              <a:rPr lang="ru-RU" sz="2800" dirty="0"/>
              <a:t>4. Переговоры с потенциальными инвесторами</a:t>
            </a:r>
            <a:r>
              <a:rPr lang="ru-RU" sz="2800" dirty="0" smtClean="0"/>
              <a:t>. (Представление </a:t>
            </a:r>
            <a:r>
              <a:rPr lang="ru-RU" sz="2800" dirty="0"/>
              <a:t>пакета протоколов о намерениях, бизнес-модели, сроках вливания инвестиций, графика возврата инвестиций, </a:t>
            </a:r>
            <a:r>
              <a:rPr lang="ru-RU" sz="2800" dirty="0" err="1"/>
              <a:t>маржинальность</a:t>
            </a:r>
            <a:r>
              <a:rPr lang="ru-RU" sz="2800" dirty="0"/>
              <a:t> проекта</a:t>
            </a:r>
            <a:r>
              <a:rPr lang="ru-RU" sz="2800" dirty="0" smtClean="0"/>
              <a:t>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69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26" y="668568"/>
            <a:ext cx="4998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Совбеза РФ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 развития космической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отрасли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(апрель 2019)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 РФ Владимир Путин: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«если Россия будет "топтаться на месте" или постоянно говорить о своих прежних достижениях в космической сфере, наверстать упущенное будет просто невозможно, необходимо по максимуму использовать преимущества, имеющиеся у РФ в этой области».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22" y="1594653"/>
            <a:ext cx="5810250" cy="326707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41441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1645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ru-RU" sz="2400" dirty="0" smtClean="0">
                <a:solidFill>
                  <a:schemeClr val="accent1"/>
                </a:solidFill>
              </a:rPr>
              <a:t>Проблема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90" y="1294670"/>
            <a:ext cx="5653882" cy="4235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1223" y="772807"/>
            <a:ext cx="5268685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Глава правительства РФ Дмитрий Медведев: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«неэффективное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освоение средств и срывы 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госкорпорацией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космос из бюджета было выделено 260 млрд руб.,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которых «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получил более 183 млрд руб.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этом освоила 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госкорпорация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меньше четверти выделенных средств, так что до конца года «</a:t>
            </a:r>
            <a:r>
              <a:rPr lang="ru-RU" sz="24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должен потратить около 200 млрд руб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РИА Новости ГОРКИ, 13 июня  </a:t>
            </a:r>
            <a:endParaRPr lang="ru-RU" sz="20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41441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1645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ru-RU" sz="2400" dirty="0" smtClean="0">
                <a:solidFill>
                  <a:schemeClr val="accent1"/>
                </a:solidFill>
              </a:rPr>
              <a:t>Проблема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813" y="788810"/>
            <a:ext cx="4081462" cy="5929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1"/>
          <a:stretch>
            <a:fillRect/>
          </a:stretch>
        </p:blipFill>
        <p:spPr bwMode="auto">
          <a:xfrm>
            <a:off x="373063" y="818972"/>
            <a:ext cx="1636712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331788" y="6289497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latin typeface="Arial" charset="0"/>
              </a:rPr>
              <a:t>РН КОРОНА на стоянке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latin typeface="Arial" charset="0"/>
              </a:rPr>
              <a:t>Общий вид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652963" y="944611"/>
            <a:ext cx="6943725" cy="32673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2160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b="1" dirty="0">
                <a:latin typeface="+mn-lt"/>
              </a:rPr>
              <a:t>	</a:t>
            </a:r>
            <a:r>
              <a:rPr lang="ru-RU" b="1" dirty="0" smtClean="0">
                <a:latin typeface="+mn-lt"/>
                <a:cs typeface="Times New Roman" panose="02020603050405020304" pitchFamily="18" charset="0"/>
              </a:rPr>
              <a:t>КОРОНА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полностью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многоразовая, одноступенчатая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ракета-носитель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вертикального взлета и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посадки. Стартовая масса ракеты-носителя 270-290 т. Масса полезной нагрузки, выводимой на низкую околоземную орбиту 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H=200 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км – с территории РФ – до 7 т, при специальных схемах выведения – до 12 т. </a:t>
            </a:r>
          </a:p>
          <a:p>
            <a:pPr algn="just" defTabSz="2160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Кратность использования: корпусных элементов, основной части приборов, агрегатов – 100, двигателей в целом – 50, наиболее </a:t>
            </a:r>
            <a:r>
              <a:rPr lang="ru-RU" dirty="0" err="1" smtClean="0">
                <a:latin typeface="+mn-lt"/>
                <a:cs typeface="Times New Roman" panose="02020603050405020304" pitchFamily="18" charset="0"/>
              </a:rPr>
              <a:t>энергонапряженных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  агрегатов – 25.</a:t>
            </a:r>
          </a:p>
          <a:p>
            <a:pPr algn="just" defTabSz="216000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+mn-lt"/>
                <a:cs typeface="Times New Roman" panose="02020603050405020304" pitchFamily="18" charset="0"/>
              </a:rPr>
              <a:t>Все двигатели РН используют высокоэнергетическую топливную пару «кислород/водород»: маршевый и орбитального маневрирования – жидкие, двигатели ориентации и прецизионных перемещений – газифицированные</a:t>
            </a:r>
            <a:r>
              <a:rPr lang="ru-RU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2538413" y="6318072"/>
            <a:ext cx="1522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latin typeface="Arial" charset="0"/>
              </a:rPr>
              <a:t>РН КОРОНА: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2060"/>
                </a:solidFill>
                <a:latin typeface="Arial" charset="0"/>
              </a:rPr>
              <a:t>Деление на отсеки</a:t>
            </a:r>
          </a:p>
        </p:txBody>
      </p:sp>
      <p:pic>
        <p:nvPicPr>
          <p:cNvPr id="410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845960"/>
            <a:ext cx="20256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426022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FA4D23-68A8-49C0-897F-11256A72A472}" type="slidenum">
              <a:rPr lang="ru-RU" altLang="ru-RU" smtClean="0">
                <a:solidFill>
                  <a:srgbClr val="898989"/>
                </a:solidFill>
              </a:rPr>
              <a:pPr/>
              <a:t>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13113" y="852310"/>
            <a:ext cx="1012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21050" y="5979935"/>
            <a:ext cx="1012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29100" y="852310"/>
            <a:ext cx="0" cy="5127625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3876675" y="3073222"/>
            <a:ext cx="5461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30500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32063" y="5706885"/>
            <a:ext cx="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127500" y="5706885"/>
            <a:ext cx="0" cy="65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33650" y="6330772"/>
            <a:ext cx="1593850" cy="0"/>
          </a:xfrm>
          <a:prstGeom prst="straightConnector1">
            <a:avLst/>
          </a:prstGeom>
          <a:ln>
            <a:solidFill>
              <a:schemeClr val="tx1"/>
            </a:solidFill>
            <a:headEnd type="stealth" w="sm" len="lg"/>
            <a:tailEnd type="stealth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4825" y="6122810"/>
            <a:ext cx="54451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/>
              <a:t>10000</a:t>
            </a:r>
          </a:p>
        </p:txBody>
      </p:sp>
      <p:sp>
        <p:nvSpPr>
          <p:cNvPr id="4116" name="TextBox 16"/>
          <p:cNvSpPr txBox="1">
            <a:spLocks noChangeArrowheads="1"/>
          </p:cNvSpPr>
          <p:nvPr/>
        </p:nvSpPr>
        <p:spPr bwMode="auto">
          <a:xfrm>
            <a:off x="4648971" y="4515085"/>
            <a:ext cx="6969125" cy="1408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900" b="1" dirty="0" smtClean="0">
                <a:cs typeface="Calibri" panose="020F0502020204030204" pitchFamily="34" charset="0"/>
              </a:rPr>
              <a:t>Стоимость выведения кг ПН на РН «Корона»: 35.4 тыс. руб.</a:t>
            </a:r>
          </a:p>
          <a:p>
            <a:pPr>
              <a:lnSpc>
                <a:spcPct val="150000"/>
              </a:lnSpc>
            </a:pPr>
            <a:r>
              <a:rPr lang="ru-RU" altLang="ru-RU" sz="1900" dirty="0" smtClean="0">
                <a:cs typeface="Calibri" panose="020F0502020204030204" pitchFamily="34" charset="0"/>
              </a:rPr>
              <a:t>Стоимость </a:t>
            </a:r>
            <a:r>
              <a:rPr lang="ru-RU" altLang="ru-RU" sz="1900" dirty="0">
                <a:cs typeface="Calibri" panose="020F0502020204030204" pitchFamily="34" charset="0"/>
              </a:rPr>
              <a:t>выведения кг ПН на РН «Союз-2.1А</a:t>
            </a:r>
            <a:r>
              <a:rPr lang="ru-RU" altLang="ru-RU" sz="1900" dirty="0" smtClean="0">
                <a:cs typeface="Calibri" panose="020F0502020204030204" pitchFamily="34" charset="0"/>
              </a:rPr>
              <a:t>»: </a:t>
            </a:r>
            <a:r>
              <a:rPr lang="ru-RU" altLang="ru-RU" sz="1900" dirty="0">
                <a:cs typeface="Calibri" panose="020F0502020204030204" pitchFamily="34" charset="0"/>
              </a:rPr>
              <a:t>450 тыс. </a:t>
            </a:r>
            <a:r>
              <a:rPr lang="ru-RU" altLang="ru-RU" sz="1900" dirty="0" smtClean="0">
                <a:cs typeface="Calibri" panose="020F0502020204030204" pitchFamily="34" charset="0"/>
              </a:rPr>
              <a:t>руб.</a:t>
            </a:r>
          </a:p>
          <a:p>
            <a:pPr>
              <a:lnSpc>
                <a:spcPct val="150000"/>
              </a:lnSpc>
            </a:pPr>
            <a:r>
              <a:rPr lang="ru-RU" altLang="ru-RU" sz="1900" dirty="0" smtClean="0">
                <a:cs typeface="Calibri" panose="020F0502020204030204" pitchFamily="34" charset="0"/>
              </a:rPr>
              <a:t>Стоимость выведения кг ПН на РН </a:t>
            </a:r>
            <a:r>
              <a:rPr lang="en-US" altLang="ru-RU" sz="1900" dirty="0" smtClean="0">
                <a:cs typeface="Calibri" panose="020F0502020204030204" pitchFamily="34" charset="0"/>
              </a:rPr>
              <a:t>Falcon</a:t>
            </a:r>
            <a:r>
              <a:rPr lang="ru-RU" altLang="ru-RU" sz="1900" dirty="0" smtClean="0">
                <a:cs typeface="Calibri" panose="020F0502020204030204" pitchFamily="34" charset="0"/>
              </a:rPr>
              <a:t> 9:</a:t>
            </a:r>
            <a:r>
              <a:rPr lang="en-US" altLang="ru-RU" sz="1900" dirty="0" smtClean="0">
                <a:cs typeface="Calibri" panose="020F0502020204030204" pitchFamily="34" charset="0"/>
              </a:rPr>
              <a:t> </a:t>
            </a:r>
            <a:r>
              <a:rPr lang="ru-RU" altLang="ru-RU" sz="1900" dirty="0" smtClean="0">
                <a:cs typeface="Calibri" panose="020F0502020204030204" pitchFamily="34" charset="0"/>
              </a:rPr>
              <a:t>180 тыс. руб.</a:t>
            </a:r>
            <a:endParaRPr lang="ru-RU" altLang="ru-RU" sz="1900" dirty="0">
              <a:cs typeface="Calibri" panose="020F050202020403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41441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8012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altLang="ru-RU" sz="2400" dirty="0">
                <a:solidFill>
                  <a:schemeClr val="accent1"/>
                </a:solidFill>
              </a:rPr>
              <a:t>Общий вид</a:t>
            </a:r>
            <a:r>
              <a:rPr lang="en-US" altLang="ru-RU" sz="2400" dirty="0">
                <a:solidFill>
                  <a:schemeClr val="accent1"/>
                </a:solidFill>
              </a:rPr>
              <a:t> </a:t>
            </a:r>
            <a:r>
              <a:rPr lang="ru-RU" altLang="ru-RU" sz="2400" dirty="0">
                <a:solidFill>
                  <a:schemeClr val="accent1"/>
                </a:solidFill>
              </a:rPr>
              <a:t>РН, основные характеристики, назначение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5">
            <a:extLst/>
          </p:cNvPr>
          <p:cNvCxnSpPr>
            <a:cxnSpLocks/>
          </p:cNvCxnSpPr>
          <p:nvPr/>
        </p:nvCxnSpPr>
        <p:spPr>
          <a:xfrm>
            <a:off x="3565525" y="6416677"/>
            <a:ext cx="0" cy="3016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3" name="Прямоугольник 15"/>
          <p:cNvSpPr>
            <a:spLocks noChangeArrowheads="1"/>
          </p:cNvSpPr>
          <p:nvPr/>
        </p:nvSpPr>
        <p:spPr bwMode="auto">
          <a:xfrm>
            <a:off x="1275357" y="760414"/>
            <a:ext cx="309245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lang="ru-RU" altLang="ru-RU" sz="2133" dirty="0">
                <a:cs typeface="Times New Roman" pitchFamily="18" charset="0"/>
              </a:rPr>
              <a:t>Аналоги</a:t>
            </a:r>
            <a:endParaRPr lang="en-US" altLang="ru-RU" sz="2133" dirty="0">
              <a:cs typeface="Times New Roman" pitchFamily="18" charset="0"/>
            </a:endParaRPr>
          </a:p>
        </p:txBody>
      </p:sp>
      <p:pic>
        <p:nvPicPr>
          <p:cNvPr id="20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3" y="2372883"/>
            <a:ext cx="4095332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2278" y="893014"/>
            <a:ext cx="3287713" cy="22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Прямоугольник 22"/>
          <p:cNvSpPr>
            <a:spLocks noChangeArrowheads="1"/>
          </p:cNvSpPr>
          <p:nvPr/>
        </p:nvSpPr>
        <p:spPr bwMode="auto">
          <a:xfrm>
            <a:off x="8496267" y="3140969"/>
            <a:ext cx="3660775" cy="6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algn="ctr"/>
            <a:r>
              <a:rPr lang="ru-RU" altLang="ru-RU" sz="1733" dirty="0">
                <a:cs typeface="Times New Roman" pitchFamily="18" charset="0"/>
              </a:rPr>
              <a:t>Модуль маневровых </a:t>
            </a:r>
          </a:p>
          <a:p>
            <a:pPr algn="ctr"/>
            <a:r>
              <a:rPr lang="ru-RU" altLang="ru-RU" sz="1733" dirty="0">
                <a:cs typeface="Times New Roman" pitchFamily="18" charset="0"/>
              </a:rPr>
              <a:t>двигателей</a:t>
            </a:r>
          </a:p>
        </p:txBody>
      </p:sp>
      <p:sp>
        <p:nvSpPr>
          <p:cNvPr id="26" name="Объект 4"/>
          <p:cNvSpPr txBox="1">
            <a:spLocks/>
          </p:cNvSpPr>
          <p:nvPr/>
        </p:nvSpPr>
        <p:spPr bwMode="auto">
          <a:xfrm>
            <a:off x="-179388" y="1071563"/>
            <a:ext cx="8856663" cy="496728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3200" dirty="0"/>
              <a:t/>
            </a:r>
            <a:br>
              <a:rPr lang="ru-RU" sz="3200" dirty="0"/>
            </a:br>
            <a:endParaRPr lang="ru-RU" sz="2000" dirty="0"/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 bwMode="auto">
          <a:xfrm>
            <a:off x="143339" y="2852936"/>
            <a:ext cx="4704523" cy="135688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ru-RU" sz="1733" dirty="0">
                <a:cs typeface="Times New Roman" pitchFamily="18" charset="0"/>
              </a:rPr>
              <a:t>Перелетный модуль космического аппарата</a:t>
            </a:r>
            <a:br>
              <a:rPr lang="ru-RU" sz="1733" dirty="0">
                <a:cs typeface="Times New Roman" pitchFamily="18" charset="0"/>
              </a:rPr>
            </a:br>
            <a:r>
              <a:rPr lang="ru-RU" sz="1733" b="1" dirty="0">
                <a:cs typeface="Times New Roman" pitchFamily="18" charset="0"/>
              </a:rPr>
              <a:t>«</a:t>
            </a:r>
            <a:r>
              <a:rPr lang="ru-RU" sz="1733" b="1" i="1" dirty="0">
                <a:cs typeface="Times New Roman" pitchFamily="18" charset="0"/>
              </a:rPr>
              <a:t>Фобос-Грунт</a:t>
            </a:r>
            <a:r>
              <a:rPr lang="ru-RU" sz="1733" b="1" dirty="0">
                <a:cs typeface="Times New Roman" pitchFamily="18" charset="0"/>
              </a:rPr>
              <a:t>» с</a:t>
            </a:r>
            <a:r>
              <a:rPr lang="ru-RU" sz="1733" dirty="0">
                <a:cs typeface="Times New Roman" pitchFamily="18" charset="0"/>
              </a:rPr>
              <a:t> космической платформой </a:t>
            </a:r>
            <a:r>
              <a:rPr lang="ru-RU" sz="1733" b="1" dirty="0">
                <a:cs typeface="Times New Roman" pitchFamily="18" charset="0"/>
              </a:rPr>
              <a:t>«</a:t>
            </a:r>
            <a:r>
              <a:rPr lang="ru-RU" sz="1733" b="1" i="1" dirty="0">
                <a:cs typeface="Times New Roman" pitchFamily="18" charset="0"/>
              </a:rPr>
              <a:t>Навигатор</a:t>
            </a:r>
            <a:r>
              <a:rPr lang="ru-RU" sz="1733" b="1" dirty="0">
                <a:cs typeface="Times New Roman" pitchFamily="18" charset="0"/>
              </a:rPr>
              <a:t>»</a:t>
            </a:r>
            <a:r>
              <a:rPr lang="ru-RU" sz="1733" dirty="0">
                <a:cs typeface="Times New Roman" pitchFamily="18" charset="0"/>
              </a:rPr>
              <a:t> (Россия)</a:t>
            </a:r>
            <a:endParaRPr lang="ru-RU" sz="1733" b="1" i="1" dirty="0">
              <a:cs typeface="Times New Roman" pitchFamily="18" charset="0"/>
            </a:endParaRPr>
          </a:p>
        </p:txBody>
      </p:sp>
      <p:pic>
        <p:nvPicPr>
          <p:cNvPr id="2062" name="Рисунок 29" descr="hayabusa2_list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13" y="3813043"/>
            <a:ext cx="3456384" cy="206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13" descr="Астероид 001.png"/>
          <p:cNvPicPr>
            <a:picLocks noChangeAspect="1"/>
          </p:cNvPicPr>
          <p:nvPr/>
        </p:nvPicPr>
        <p:blipFill>
          <a:blip r:embed="rId5" cstate="print"/>
          <a:srcRect t="62601" r="3223"/>
          <a:stretch>
            <a:fillRect/>
          </a:stretch>
        </p:blipFill>
        <p:spPr bwMode="auto">
          <a:xfrm>
            <a:off x="431371" y="1124745"/>
            <a:ext cx="4171648" cy="17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784476" y="115252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" name="TextBox 19"/>
          <p:cNvSpPr txBox="1">
            <a:spLocks noChangeArrowheads="1"/>
          </p:cNvSpPr>
          <p:nvPr/>
        </p:nvSpPr>
        <p:spPr bwMode="auto">
          <a:xfrm>
            <a:off x="69851" y="2373314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42" name="TextBox 19"/>
          <p:cNvSpPr txBox="1">
            <a:spLocks noChangeArrowheads="1"/>
          </p:cNvSpPr>
          <p:nvPr/>
        </p:nvSpPr>
        <p:spPr bwMode="auto">
          <a:xfrm>
            <a:off x="2784476" y="2659064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58" name="Прямоугольник 15"/>
          <p:cNvSpPr>
            <a:spLocks noChangeArrowheads="1"/>
          </p:cNvSpPr>
          <p:nvPr/>
        </p:nvSpPr>
        <p:spPr bwMode="auto">
          <a:xfrm>
            <a:off x="5423925" y="6258798"/>
            <a:ext cx="3552395" cy="3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1733" dirty="0">
                <a:cs typeface="Times New Roman" pitchFamily="18" charset="0"/>
              </a:rPr>
              <a:t>3</a:t>
            </a:r>
            <a:r>
              <a:rPr lang="en-US" altLang="ru-RU" sz="1733" dirty="0">
                <a:cs typeface="Times New Roman" pitchFamily="18" charset="0"/>
              </a:rPr>
              <a:t>D </a:t>
            </a:r>
            <a:r>
              <a:rPr lang="ru-RU" altLang="ru-RU" sz="1733" dirty="0">
                <a:cs typeface="Times New Roman" pitchFamily="18" charset="0"/>
              </a:rPr>
              <a:t>модель  разрабатываемого КА</a:t>
            </a:r>
            <a:endParaRPr lang="en-US" altLang="ru-RU" sz="1733" dirty="0">
              <a:cs typeface="Times New Roman" pitchFamily="18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 bwMode="auto">
          <a:xfrm>
            <a:off x="143339" y="6089915"/>
            <a:ext cx="4704523" cy="76808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514338" indent="-359991">
              <a:lnSpc>
                <a:spcPct val="90000"/>
              </a:lnSpc>
              <a:spcBef>
                <a:spcPts val="1200"/>
              </a:spcBef>
              <a:defRPr/>
            </a:pPr>
            <a:r>
              <a:rPr lang="ru-RU" sz="1733" dirty="0">
                <a:cs typeface="Times New Roman" pitchFamily="18" charset="0"/>
              </a:rPr>
              <a:t>Космический аппарат</a:t>
            </a:r>
            <a:r>
              <a:rPr lang="ru-RU" sz="1733" b="1" dirty="0">
                <a:cs typeface="Times New Roman" pitchFamily="18" charset="0"/>
              </a:rPr>
              <a:t>«</a:t>
            </a:r>
            <a:r>
              <a:rPr lang="en-US" sz="1733" b="1" i="1" dirty="0">
                <a:cs typeface="Times New Roman" pitchFamily="18" charset="0"/>
              </a:rPr>
              <a:t>Hayabusa2</a:t>
            </a:r>
            <a:r>
              <a:rPr lang="ru-RU" sz="1733" b="1" dirty="0">
                <a:cs typeface="Times New Roman" pitchFamily="18" charset="0"/>
              </a:rPr>
              <a:t>»</a:t>
            </a:r>
            <a:r>
              <a:rPr lang="ru-RU" sz="1733" dirty="0">
                <a:cs typeface="Times New Roman" pitchFamily="18" charset="0"/>
              </a:rPr>
              <a:t>, (Япония)</a:t>
            </a:r>
            <a:endParaRPr lang="ru-RU" sz="1733" b="1" i="1" dirty="0">
              <a:cs typeface="Times New Roman" pitchFamily="18" charset="0"/>
            </a:endParaRPr>
          </a:p>
          <a:p>
            <a:pPr marL="342891" indent="-34289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ru-RU" sz="1733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589189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28" y="91533"/>
            <a:ext cx="11867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ru-RU" sz="2400" dirty="0">
                <a:solidFill>
                  <a:schemeClr val="accent1"/>
                </a:solidFill>
              </a:rPr>
              <a:t>Универсальная космическая платформа для построения космического аппарата</a:t>
            </a:r>
          </a:p>
        </p:txBody>
      </p:sp>
    </p:spTree>
    <p:extLst>
      <p:ext uri="{BB962C8B-B14F-4D97-AF65-F5344CB8AC3E}">
        <p14:creationId xmlns:p14="http://schemas.microsoft.com/office/powerpoint/2010/main" val="37285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08922" y="1123417"/>
            <a:ext cx="0" cy="4946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570522" y="3617224"/>
            <a:ext cx="4824548" cy="54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008922" y="1854937"/>
            <a:ext cx="1045028" cy="17804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08922" y="3635344"/>
            <a:ext cx="1045028" cy="562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08921" y="1558846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8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53950" y="317367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04567" y="41467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304853" y="771151"/>
            <a:ext cx="15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521623" y="3270112"/>
            <a:ext cx="1436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Инновация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разработка)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29002" y="6131965"/>
            <a:ext cx="1891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Технологическое </a:t>
            </a:r>
            <a:endParaRPr lang="ru-RU" dirty="0" smtClean="0"/>
          </a:p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33721" y="3369675"/>
            <a:ext cx="1346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Рынок, </a:t>
            </a:r>
            <a:endParaRPr lang="ru-RU" dirty="0" smtClean="0"/>
          </a:p>
          <a:p>
            <a:r>
              <a:rPr lang="ru-RU" dirty="0" smtClean="0"/>
              <a:t>инвестиции</a:t>
            </a:r>
            <a:endParaRPr lang="ru-RU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04567" y="1375966"/>
            <a:ext cx="2146663" cy="22412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6004567" y="3617224"/>
            <a:ext cx="2146663" cy="225236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3840487" y="3670882"/>
            <a:ext cx="2164080" cy="218129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840487" y="1375966"/>
            <a:ext cx="2164080" cy="22949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970102" y="103616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997532" y="31555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004567" y="57089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494551" y="32015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681418" y="31872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6004567" y="1927806"/>
            <a:ext cx="0" cy="22697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1062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>
                <a:solidFill>
                  <a:schemeClr val="accent1"/>
                </a:solidFill>
              </a:rPr>
              <a:t>1. Полностью многоразовая одноступенчатая ракета-носитель «Корона»</a:t>
            </a:r>
          </a:p>
        </p:txBody>
      </p:sp>
    </p:spTree>
    <p:extLst>
      <p:ext uri="{BB962C8B-B14F-4D97-AF65-F5344CB8AC3E}">
        <p14:creationId xmlns:p14="http://schemas.microsoft.com/office/powerpoint/2010/main" val="12194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36315" y="965716"/>
            <a:ext cx="11716787" cy="4448756"/>
            <a:chOff x="236315" y="626076"/>
            <a:chExt cx="11716787" cy="444875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7" b="65505"/>
            <a:stretch/>
          </p:blipFill>
          <p:spPr>
            <a:xfrm>
              <a:off x="236315" y="626076"/>
              <a:ext cx="11716787" cy="44487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058525" y="4552950"/>
              <a:ext cx="8096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годы</a:t>
              </a:r>
              <a:endParaRPr lang="ru-RU" sz="2000" dirty="0"/>
            </a:p>
          </p:txBody>
        </p:sp>
      </p:grpSp>
      <p:sp>
        <p:nvSpPr>
          <p:cNvPr id="8" name="Правая фигурная скобка 7"/>
          <p:cNvSpPr/>
          <p:nvPr/>
        </p:nvSpPr>
        <p:spPr>
          <a:xfrm rot="5400000">
            <a:off x="2197442" y="3311428"/>
            <a:ext cx="403653" cy="4246607"/>
          </a:xfrm>
          <a:prstGeom prst="rightBrace">
            <a:avLst>
              <a:gd name="adj1" fmla="val 8333"/>
              <a:gd name="adj2" fmla="val 494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849" y="5611853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Инновации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433748" y="3029281"/>
            <a:ext cx="403653" cy="5577020"/>
          </a:xfrm>
          <a:prstGeom prst="rightBrace">
            <a:avLst>
              <a:gd name="adj1" fmla="val 8333"/>
              <a:gd name="adj2" fmla="val 4941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62157" y="6085529"/>
            <a:ext cx="323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Технологическое производство</a:t>
            </a:r>
            <a:endParaRPr lang="ru-RU" dirty="0"/>
          </a:p>
        </p:txBody>
      </p:sp>
      <p:sp>
        <p:nvSpPr>
          <p:cNvPr id="15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4098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Этапы реализации проекта</a:t>
            </a:r>
            <a:endParaRPr lang="ru-RU" sz="2400" dirty="0">
              <a:solidFill>
                <a:schemeClr val="accent1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06989" y="5960588"/>
            <a:ext cx="2146741" cy="220955"/>
          </a:xfrm>
        </p:spPr>
        <p:txBody>
          <a:bodyPr/>
          <a:lstStyle/>
          <a:p>
            <a:fld id="{00E15539-5782-43B0-9EBD-49D110E01F6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78" y="1328415"/>
            <a:ext cx="1530653" cy="4339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51421" y="5846799"/>
            <a:ext cx="197597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/>
              </a:rPr>
              <a:t>Проектно-конструкторская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разработка РН</a:t>
            </a:r>
            <a:endParaRPr lang="ru-RU" sz="1600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07" y="4083302"/>
            <a:ext cx="1944599" cy="1384260"/>
          </a:xfrm>
          <a:prstGeom prst="rect">
            <a:avLst/>
          </a:prstGeom>
        </p:spPr>
      </p:pic>
      <p:grpSp>
        <p:nvGrpSpPr>
          <p:cNvPr id="11" name="Группа 10"/>
          <p:cNvGrpSpPr>
            <a:grpSpLocks noChangeAspect="1"/>
          </p:cNvGrpSpPr>
          <p:nvPr/>
        </p:nvGrpSpPr>
        <p:grpSpPr>
          <a:xfrm>
            <a:off x="8979199" y="3770049"/>
            <a:ext cx="1787937" cy="1532798"/>
            <a:chOff x="5527448" y="3949319"/>
            <a:chExt cx="3139250" cy="2691281"/>
          </a:xfrm>
          <a:solidFill>
            <a:schemeClr val="bg1"/>
          </a:solidFill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742" y="3949319"/>
              <a:ext cx="2088956" cy="2691281"/>
            </a:xfrm>
            <a:prstGeom prst="rect">
              <a:avLst/>
            </a:prstGeom>
            <a:grpFill/>
          </p:spPr>
        </p:pic>
        <p:grpSp>
          <p:nvGrpSpPr>
            <p:cNvPr id="13" name="Группа 60"/>
            <p:cNvGrpSpPr>
              <a:grpSpLocks noChangeAspect="1"/>
            </p:cNvGrpSpPr>
            <p:nvPr/>
          </p:nvGrpSpPr>
          <p:grpSpPr>
            <a:xfrm>
              <a:off x="5527448" y="4017762"/>
              <a:ext cx="868895" cy="2554392"/>
              <a:chOff x="5348211" y="3824545"/>
              <a:chExt cx="1260001" cy="3704171"/>
            </a:xfrm>
            <a:grpFill/>
          </p:grpSpPr>
          <p:pic>
            <p:nvPicPr>
              <p:cNvPr id="14" name="Рисунок 1"/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8211" y="5728716"/>
                <a:ext cx="1260001" cy="1800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2"/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8211" y="3824545"/>
                <a:ext cx="1260001" cy="18000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t="31596" r="32415" b="7944"/>
          <a:stretch/>
        </p:blipFill>
        <p:spPr>
          <a:xfrm>
            <a:off x="8795076" y="850024"/>
            <a:ext cx="2156185" cy="15355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499379" y="2584585"/>
            <a:ext cx="265141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Экспериментальное подтверждение</a:t>
            </a:r>
            <a:br>
              <a:rPr lang="ru-RU" sz="1600" dirty="0" smtClean="0"/>
            </a:br>
            <a:r>
              <a:rPr lang="ru-RU" sz="1600" dirty="0" smtClean="0"/>
              <a:t>аэродинамических характеристик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575740" y="5411093"/>
            <a:ext cx="292195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/>
              </a:rPr>
              <a:t>Разработка образцов стенок и экспериментального демонстрационного </a:t>
            </a:r>
            <a:br>
              <a:rPr lang="ru-RU" sz="1600" dirty="0" smtClean="0">
                <a:effectLst/>
              </a:rPr>
            </a:br>
            <a:r>
              <a:rPr lang="ru-RU" sz="1600" dirty="0" smtClean="0">
                <a:effectLst/>
              </a:rPr>
              <a:t>бака, проведение экспериментов</a:t>
            </a:r>
            <a:endParaRPr lang="ru-RU" sz="1600" dirty="0"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17929" y="5700645"/>
            <a:ext cx="197597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Проектно-конструкторская</a:t>
            </a:r>
            <a:br>
              <a:rPr lang="ru-RU" sz="1600" dirty="0" smtClean="0"/>
            </a:br>
            <a:r>
              <a:rPr lang="ru-RU" sz="1600" dirty="0" smtClean="0"/>
              <a:t>разработка </a:t>
            </a:r>
            <a:r>
              <a:rPr lang="ru-RU" sz="1600" dirty="0"/>
              <a:t>двигателей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6293" y="1692153"/>
            <a:ext cx="2065887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Исследовательские работы по конструкционным, теплозащитным и </a:t>
            </a:r>
            <a:endParaRPr lang="ru-RU" sz="1600" dirty="0"/>
          </a:p>
          <a:p>
            <a:pPr algn="ctr"/>
            <a:r>
              <a:rPr lang="ru-RU" sz="1600" dirty="0" smtClean="0"/>
              <a:t>теплоизоляционным материалам</a:t>
            </a:r>
            <a:endParaRPr lang="ru-RU" sz="16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43" y="1138943"/>
            <a:ext cx="1205249" cy="2333134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rot="2010626">
            <a:off x="4413252" y="1595923"/>
            <a:ext cx="749981" cy="161393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900000">
            <a:off x="4492751" y="4777971"/>
            <a:ext cx="749981" cy="161393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100000">
            <a:off x="7464550" y="1720446"/>
            <a:ext cx="749981" cy="161393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2671030">
            <a:off x="7489369" y="4581965"/>
            <a:ext cx="749981" cy="161393"/>
          </a:xfrm>
          <a:prstGeom prst="rightArrow">
            <a:avLst>
              <a:gd name="adj1" fmla="val 50000"/>
              <a:gd name="adj2" fmla="val 117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52">
            <a:extLst>
              <a:ext uri="{FF2B5EF4-FFF2-40B4-BE49-F238E27FC236}">
                <a16:creationId xmlns:a16="http://schemas.microsoft.com/office/drawing/2014/main" id="{E9572F46-82E6-4B8F-9E7C-81143F0C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49" y="119608"/>
            <a:ext cx="627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Инновации. Преодоление разрыва (5 к 10)</a:t>
            </a:r>
            <a:endParaRPr lang="ru-RU" sz="2400" dirty="0">
              <a:solidFill>
                <a:schemeClr val="accent1"/>
              </a:solidFill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53AB7B1-5619-47D9-B9C9-D18306C9F44F}"/>
              </a:ext>
            </a:extLst>
          </p:cNvPr>
          <p:cNvCxnSpPr>
            <a:cxnSpLocks/>
          </p:cNvCxnSpPr>
          <p:nvPr/>
        </p:nvCxnSpPr>
        <p:spPr>
          <a:xfrm>
            <a:off x="252549" y="632732"/>
            <a:ext cx="11686902" cy="0"/>
          </a:xfrm>
          <a:prstGeom prst="line">
            <a:avLst/>
          </a:prstGeom>
          <a:ln w="19050">
            <a:solidFill>
              <a:srgbClr val="2647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865</Words>
  <Application>Microsoft Office PowerPoint</Application>
  <PresentationFormat>Широкоэкранный</PresentationFormat>
  <Paragraphs>181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10 Ракетно-космический комплекс с полностью многоразовой одноступенчатой ракетой-носителем и универсальной космической платформой</dc:title>
  <dc:creator>root</dc:creator>
  <cp:lastModifiedBy>Пользователь Windows</cp:lastModifiedBy>
  <cp:revision>45</cp:revision>
  <dcterms:created xsi:type="dcterms:W3CDTF">2019-06-13T10:28:09Z</dcterms:created>
  <dcterms:modified xsi:type="dcterms:W3CDTF">2019-07-04T06:04:49Z</dcterms:modified>
</cp:coreProperties>
</file>