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3" r:id="rId9"/>
    <p:sldId id="267" r:id="rId10"/>
    <p:sldId id="268" r:id="rId11"/>
    <p:sldId id="269" r:id="rId12"/>
    <p:sldId id="270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485"/>
    <a:srgbClr val="1A2E35"/>
    <a:srgbClr val="57E4A7"/>
    <a:srgbClr val="5AE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91129-E67E-4820-A34C-EE1653522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36873B-6A17-46F4-83DD-E226197A6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7D89B9-61B1-4F33-BCC7-3AA6F52F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3DA219-05ED-4E53-B243-C6865A27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D6928-2D43-412C-A590-7C3FB29E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0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71155-3084-497C-A331-28C8F589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01D113-3D7F-46E3-9462-ACC307C29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E1C84A-4D4F-49F9-966D-F1BDF882B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FED059-47F3-4D0E-B02E-5431EAE0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DCDE9-E29D-4D44-98D9-03F57BE4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2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58C597-EED9-46F1-9E6B-0D90D6C3E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00E8D5-24FE-4BF3-A019-78BF51603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8BBB7-E1A7-453E-A233-8C15C81D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91EBD9-6F8E-4CE6-97D8-5F32DBF5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67928F-4A51-42D5-8D5B-54178DDC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5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BB689-99A4-4144-B5DB-2392AC9E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CB3C7A-FEB3-4FA7-99EB-3E251257E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533D74-BEAD-4503-9FBB-55627C72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9CAC79-FE7D-4BFB-A955-35C608F52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EF379-A508-4043-9314-65CA9831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3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FDBFF-D6A2-4780-AAF7-0FFE767C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A73BA-E9C1-41A1-8093-245E5E9C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5A6062-F873-4185-87EB-15CAC937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0168C-5969-4126-9989-DFC48BEE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AD233-5259-43BC-ACD4-0B03390E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DCE75-65C6-40BD-B157-B2D75808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A959B-3E80-43B4-A161-78588297B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C1A0D6-96A8-40D5-87C3-1EC776D95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2F359-E5C8-4924-895B-0343B3F8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1A070-2A06-4BE4-9054-D66A53261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C69D9-4402-4C7E-8519-D60874CD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74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30D92-FB1D-4520-BA74-844E651C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CDCEC8-7155-421E-8D5E-61417FEEC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7085A2-096C-48C8-8C77-20771FE45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9C8C80-6257-4A87-8552-253FB2620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DC2121-802D-43EB-BEF7-E93A22772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A9DFE7-3E33-49FD-8907-C2623CF6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FA78C8-8222-4103-9AFE-7FCA174B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D7809D-BC4B-4A29-BB54-CE0B6B0E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5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E6FC2E-EB8C-46DF-9F6B-1459EEE0C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14A002-E54D-419C-AE1E-D929451C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B96467-8098-4DC3-A762-4C465969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CD8D7C-3569-4242-AD47-56CA9C6E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9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B1D6C0-0072-4EAB-93E2-D5559138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C2EF55-E6CE-4800-BFA3-857CD453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E8CA85-2009-4B77-A55F-40EA0E56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2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06027-C49A-44DA-9EC7-1CF95FD4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373BA-D198-4E81-887E-1F1A4DCA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B7FA7F-7123-4D84-B72B-2AF8F1ECD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52505D-5B37-47AC-9A5A-EFFAB908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B9614-6CC5-4C1B-816B-9CE516DF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C9341-58A6-4DE7-8411-CF096898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2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0CE8F-8A5F-4911-9348-3F7A870A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3E3B59-6DD2-4BAE-ADB5-B08EED7AA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0CF94-868F-4865-92FB-B0C6E75E5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F3B2B1-DFE9-4F49-ACE3-0CF2D1C9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E0DB77-D175-4991-AE24-961E8E70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E3FA9-8552-4150-B500-04E53C86B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0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1CAAD-4A10-487D-B98C-A001D41A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BD1FF6-EF5B-4902-B2BB-DAC31D272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C66251-C572-49BD-A23C-FC835FF9B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6B066-DC13-4550-9DEB-46E13C27878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69DBD-38C5-49E9-9C0F-40C00F7B1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1DE40-6C19-4D5C-88F7-CC16D8CC9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A144-FACE-40C9-8D60-AC234E158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Иллюстрация концепции перевода денег">
            <a:extLst>
              <a:ext uri="{FF2B5EF4-FFF2-40B4-BE49-F238E27FC236}">
                <a16:creationId xmlns:a16="http://schemas.microsoft.com/office/drawing/2014/main" id="{CD096CD1-241E-44A1-ADC8-3ABDBA5F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1" y="1812423"/>
            <a:ext cx="6277233" cy="50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21AF8-F41C-4265-8FA9-7B685A9AA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68" y="809325"/>
            <a:ext cx="10725665" cy="2387600"/>
          </a:xfrm>
        </p:spPr>
        <p:txBody>
          <a:bodyPr>
            <a:noAutofit/>
          </a:bodyPr>
          <a:lstStyle/>
          <a:p>
            <a:pPr algn="r"/>
            <a:r>
              <a:rPr lang="ru-RU" sz="4400" dirty="0">
                <a:ln w="38100">
                  <a:solidFill>
                    <a:srgbClr val="1A2E35"/>
                  </a:solidFill>
                </a:ln>
                <a:solidFill>
                  <a:srgbClr val="5AE4A8"/>
                </a:solidFill>
                <a:latin typeface="Arial Black" panose="020B0A04020102020204" pitchFamily="34" charset="0"/>
              </a:rPr>
              <a:t>РОЛЬ ВСЕМИРНОЙ </a:t>
            </a:r>
            <a:br>
              <a:rPr lang="ru-RU" sz="4400" dirty="0">
                <a:ln w="38100">
                  <a:solidFill>
                    <a:srgbClr val="1A2E35"/>
                  </a:solidFill>
                </a:ln>
                <a:solidFill>
                  <a:srgbClr val="5AE4A8"/>
                </a:solidFill>
                <a:latin typeface="Arial Black" panose="020B0A04020102020204" pitchFamily="34" charset="0"/>
              </a:rPr>
            </a:br>
            <a:r>
              <a:rPr lang="ru-RU" sz="4400" dirty="0">
                <a:ln w="38100">
                  <a:solidFill>
                    <a:srgbClr val="1A2E35"/>
                  </a:solidFill>
                </a:ln>
                <a:solidFill>
                  <a:srgbClr val="5AE4A8"/>
                </a:solidFill>
                <a:latin typeface="Arial Black" panose="020B0A04020102020204" pitchFamily="34" charset="0"/>
              </a:rPr>
              <a:t>ТОРГОВОЙ ОРГАНИЗАЦИИ В РЕГУЛИРОВАНИИ МЕЖДУНАРОДНОЙ ТОРГОВЛИ ТОВАРАМИ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052ED1-CA16-474A-8EE8-EFD2BC64E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0" y="3429000"/>
            <a:ext cx="6277233" cy="286676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Тимченко Кира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Котельников Владимир Михайлович 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КОНСУЛЬТАНТ: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Земцова Елена Михайловна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8AB3CE-E735-4C9A-AEDC-6EAE8598BDC2}"/>
              </a:ext>
            </a:extLst>
          </p:cNvPr>
          <p:cNvSpPr/>
          <p:nvPr/>
        </p:nvSpPr>
        <p:spPr>
          <a:xfrm>
            <a:off x="2183027" y="3361038"/>
            <a:ext cx="988541" cy="90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074" name="Picture 2" descr="https://gas-kvas.com/grafic/uploads/posts/2024-01/gas-kvas-com-p-logotip-chelgu-na-prozrachnom-fone-1.jpg">
            <a:extLst>
              <a:ext uri="{FF2B5EF4-FFF2-40B4-BE49-F238E27FC236}">
                <a16:creationId xmlns:a16="http://schemas.microsoft.com/office/drawing/2014/main" id="{CED4AC36-5819-42BD-A800-67FD8852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44B48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05" b="94666" l="7875" r="93649">
                        <a14:foregroundMark x1="53006" y1="39797" x2="53006" y2="39797"/>
                        <a14:foregroundMark x1="46317" y1="38442" x2="46317" y2="38442"/>
                        <a14:foregroundMark x1="61050" y1="38442" x2="61050" y2="38442"/>
                        <a14:foregroundMark x1="68417" y1="40474" x2="68417" y2="40474"/>
                        <a14:foregroundMark x1="43607" y1="41152" x2="43607" y2="41152"/>
                        <a14:foregroundMark x1="15072" y1="38188" x2="15072" y2="38188"/>
                        <a14:foregroundMark x1="18374" y1="37765" x2="22608" y2="37257"/>
                        <a14:foregroundMark x1="13124" y1="38611" x2="13124" y2="38611"/>
                        <a14:foregroundMark x1="12870" y1="38357" x2="12870" y2="38357"/>
                        <a14:foregroundMark x1="10923" y1="35902" x2="40982" y2="9653"/>
                        <a14:foregroundMark x1="40982" y1="9653" x2="79678" y2="20576"/>
                        <a14:foregroundMark x1="79678" y1="20576" x2="92972" y2="57917"/>
                        <a14:foregroundMark x1="92972" y1="57917" x2="64268" y2="86706"/>
                        <a14:foregroundMark x1="64268" y1="86706" x2="25233" y2="84166"/>
                        <a14:foregroundMark x1="25233" y1="84166" x2="7875" y2="48264"/>
                        <a14:foregroundMark x1="7875" y1="48264" x2="15834" y2="31414"/>
                        <a14:foregroundMark x1="42591" y1="94666" x2="46486" y2="90347"/>
                        <a14:foregroundMark x1="43184" y1="89416" x2="82218" y2="78831"/>
                        <a14:foregroundMark x1="82218" y1="78831" x2="88400" y2="65114"/>
                        <a14:foregroundMark x1="89924" y1="58594" x2="81118" y2="19983"/>
                        <a14:foregroundMark x1="81118" y1="19983" x2="41744" y2="10076"/>
                        <a14:foregroundMark x1="41744" y1="10076" x2="10330" y2="33531"/>
                        <a14:foregroundMark x1="10330" y1="33531" x2="12024" y2="72481"/>
                        <a14:foregroundMark x1="12024" y1="72481" x2="49280" y2="93311"/>
                        <a14:foregroundMark x1="49280" y1="93311" x2="16003" y2="71804"/>
                        <a14:foregroundMark x1="16003" y1="71804" x2="18459" y2="31075"/>
                        <a14:foregroundMark x1="18459" y1="31075" x2="29043" y2="75360"/>
                        <a14:foregroundMark x1="29043" y1="75360" x2="46825" y2="86537"/>
                        <a14:foregroundMark x1="59102" y1="94242" x2="64352" y2="88992"/>
                        <a14:foregroundMark x1="11346" y1="31753" x2="11516" y2="50042"/>
                        <a14:foregroundMark x1="28027" y1="12024" x2="26080" y2="13124"/>
                        <a14:foregroundMark x1="27265" y1="11600" x2="29975" y2="9483"/>
                        <a14:foregroundMark x1="17782" y1="20914" x2="18882" y2="24809"/>
                        <a14:foregroundMark x1="50127" y1="6605" x2="60627" y2="9314"/>
                        <a14:foregroundMark x1="89754" y1="39543" x2="91702" y2="69433"/>
                        <a14:foregroundMark x1="93649" y1="66723" x2="91871" y2="67485"/>
                        <a14:foregroundMark x1="87553" y1="35648" x2="91109" y2="35309"/>
                        <a14:foregroundMark x1="67401" y1="85521" x2="67401" y2="83235"/>
                        <a14:foregroundMark x1="52837" y1="93903" x2="52075" y2="91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5" y="3361038"/>
            <a:ext cx="906163" cy="9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AEA092-B05A-415A-8B97-9072D036E564}"/>
              </a:ext>
            </a:extLst>
          </p:cNvPr>
          <p:cNvSpPr/>
          <p:nvPr/>
        </p:nvSpPr>
        <p:spPr>
          <a:xfrm>
            <a:off x="2262187" y="4405313"/>
            <a:ext cx="906163" cy="221260"/>
          </a:xfrm>
          <a:custGeom>
            <a:avLst/>
            <a:gdLst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0 w 836272"/>
              <a:gd name="connsiteY3" fmla="*/ 221260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142875 w 836272"/>
              <a:gd name="connsiteY3" fmla="*/ 178398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142875 w 836272"/>
              <a:gd name="connsiteY3" fmla="*/ 178398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272" h="221260">
                <a:moveTo>
                  <a:pt x="0" y="0"/>
                </a:moveTo>
                <a:lnTo>
                  <a:pt x="836272" y="0"/>
                </a:lnTo>
                <a:lnTo>
                  <a:pt x="836272" y="221260"/>
                </a:lnTo>
                <a:lnTo>
                  <a:pt x="233362" y="192686"/>
                </a:lnTo>
                <a:cubicBezTo>
                  <a:pt x="292893" y="18919"/>
                  <a:pt x="83344" y="102329"/>
                  <a:pt x="0" y="0"/>
                </a:cubicBezTo>
                <a:close/>
              </a:path>
            </a:pathLst>
          </a:custGeom>
          <a:solidFill>
            <a:srgbClr val="57E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1A2E35"/>
                </a:solidFill>
              </a:rPr>
              <a:t>       ПОСТУПИТЬ</a:t>
            </a:r>
          </a:p>
        </p:txBody>
      </p:sp>
    </p:spTree>
    <p:extLst>
      <p:ext uri="{BB962C8B-B14F-4D97-AF65-F5344CB8AC3E}">
        <p14:creationId xmlns:p14="http://schemas.microsoft.com/office/powerpoint/2010/main" val="207593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В кратчайшие сроки концепция иллюстрации">
            <a:extLst>
              <a:ext uri="{FF2B5EF4-FFF2-40B4-BE49-F238E27FC236}">
                <a16:creationId xmlns:a16="http://schemas.microsoft.com/office/drawing/2014/main" id="{086FF9B0-E859-43D6-B868-85034C13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65" y="347532"/>
            <a:ext cx="6749365" cy="674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6811B-44C0-478C-A679-694542A51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05" y="516146"/>
            <a:ext cx="3279707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ТОВАРЫ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8CF0E6-FFBB-4851-8B13-1B70365452AB}"/>
              </a:ext>
            </a:extLst>
          </p:cNvPr>
          <p:cNvSpPr/>
          <p:nvPr/>
        </p:nvSpPr>
        <p:spPr>
          <a:xfrm>
            <a:off x="899892" y="1943299"/>
            <a:ext cx="471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функционально-целевые </a:t>
            </a:r>
            <a:endParaRPr lang="ru-RU" sz="2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B1767C-73B9-4DCD-98E1-15CE870D3475}"/>
              </a:ext>
            </a:extLst>
          </p:cNvPr>
          <p:cNvSpPr/>
          <p:nvPr/>
        </p:nvSpPr>
        <p:spPr>
          <a:xfrm>
            <a:off x="899892" y="2933186"/>
            <a:ext cx="2581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генетические</a:t>
            </a:r>
            <a:endParaRPr lang="ru-RU" sz="2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EC3E79-AAC9-46CC-8BBB-B194010719B3}"/>
              </a:ext>
            </a:extLst>
          </p:cNvPr>
          <p:cNvSpPr/>
          <p:nvPr/>
        </p:nvSpPr>
        <p:spPr>
          <a:xfrm>
            <a:off x="899892" y="3933708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технологические</a:t>
            </a:r>
            <a:endParaRPr lang="ru-RU" sz="2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705A8C-6256-48C4-BE39-76F076696248}"/>
              </a:ext>
            </a:extLst>
          </p:cNvPr>
          <p:cNvSpPr/>
          <p:nvPr/>
        </p:nvSpPr>
        <p:spPr>
          <a:xfrm>
            <a:off x="899892" y="4862721"/>
            <a:ext cx="299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специфические</a:t>
            </a:r>
            <a:endParaRPr lang="ru-RU" sz="2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6074915-27B4-484F-94AB-74AE181E8108}"/>
              </a:ext>
            </a:extLst>
          </p:cNvPr>
          <p:cNvSpPr/>
          <p:nvPr/>
        </p:nvSpPr>
        <p:spPr>
          <a:xfrm>
            <a:off x="289470" y="1943299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F6F0CB-F843-4785-9801-31782FDCC244}"/>
              </a:ext>
            </a:extLst>
          </p:cNvPr>
          <p:cNvSpPr/>
          <p:nvPr/>
        </p:nvSpPr>
        <p:spPr>
          <a:xfrm>
            <a:off x="289464" y="2992395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2CD74D0-3956-4192-9598-0503DD784DF1}"/>
              </a:ext>
            </a:extLst>
          </p:cNvPr>
          <p:cNvSpPr/>
          <p:nvPr/>
        </p:nvSpPr>
        <p:spPr>
          <a:xfrm>
            <a:off x="289464" y="3933708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4299B74-5988-43D3-8A83-F703A31A5D4D}"/>
              </a:ext>
            </a:extLst>
          </p:cNvPr>
          <p:cNvSpPr/>
          <p:nvPr/>
        </p:nvSpPr>
        <p:spPr>
          <a:xfrm>
            <a:off x="289463" y="4887781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1992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Иллюстрация концепции команды контента">
            <a:extLst>
              <a:ext uri="{FF2B5EF4-FFF2-40B4-BE49-F238E27FC236}">
                <a16:creationId xmlns:a16="http://schemas.microsoft.com/office/drawing/2014/main" id="{86F2E5AD-F52C-4C55-8B9F-D0E37EE6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4" y="3000737"/>
            <a:ext cx="5272216" cy="37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ED3CE-AD26-4C4C-9F40-8084BB3D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20" y="900585"/>
            <a:ext cx="1122199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КАК ДОСТИГАЮТСЯ ЦЕЛИ ГЕНЕРАЛЬНОГО СОГЛАШЕНИЯ И ЧТО ВООБЩЕ ПРЕДЛАГАЕТ И ОБЯЗЫВАЕТ СОГЛАШЕНИЕ ГАТТ?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FACD02-D403-42B3-A430-F2AC7E53B357}"/>
              </a:ext>
            </a:extLst>
          </p:cNvPr>
          <p:cNvSpPr/>
          <p:nvPr/>
        </p:nvSpPr>
        <p:spPr>
          <a:xfrm>
            <a:off x="189471" y="2834447"/>
            <a:ext cx="7133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СТРАНЫ-УЧАСТНИЦЫ ОБЯЗУЮТСЯ:</a:t>
            </a:r>
          </a:p>
          <a:p>
            <a:endParaRPr lang="ru-RU" sz="2000" dirty="0">
              <a:solidFill>
                <a:srgbClr val="1A2E35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поддерживать преференциальный режим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A2E35"/>
                </a:solidFill>
                <a:latin typeface="Arial Black" panose="020B0A04020102020204" pitchFamily="34" charset="0"/>
              </a:rPr>
              <a:t>следовать принципу национального режима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A2E35"/>
                </a:solidFill>
                <a:latin typeface="Arial Black" panose="020B0A04020102020204" pitchFamily="34" charset="0"/>
              </a:rPr>
              <a:t>осуществлять таможенно-тарифное регулирование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A2E35"/>
                </a:solidFill>
                <a:latin typeface="Arial Black" panose="020B0A04020102020204" pitchFamily="34" charset="0"/>
              </a:rPr>
              <a:t>использовать антидемпинговые и компенсационные пошлины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A2E35"/>
                </a:solidFill>
                <a:latin typeface="Arial Black" panose="020B0A04020102020204" pitchFamily="34" charset="0"/>
              </a:rPr>
              <a:t>правильно определять таможенную стоимость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1A2E35"/>
                </a:solidFill>
                <a:latin typeface="Arial Black" panose="020B0A04020102020204" pitchFamily="34" charset="0"/>
              </a:rPr>
              <a:t>учитывать исключения к применению количественных ограничений</a:t>
            </a:r>
          </a:p>
        </p:txBody>
      </p:sp>
    </p:spTree>
    <p:extLst>
      <p:ext uri="{BB962C8B-B14F-4D97-AF65-F5344CB8AC3E}">
        <p14:creationId xmlns:p14="http://schemas.microsoft.com/office/powerpoint/2010/main" val="151955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4C5A0-9914-45CD-8D79-7261FDE8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3" y="238897"/>
            <a:ext cx="8608541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ОЦЕНКА ЭФФЕКТИВНОСТИ ДЕЯТЕЛЬНОСТИ ГАТТ</a:t>
            </a:r>
            <a:br>
              <a:rPr lang="ru-RU" sz="4000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</a:br>
            <a:endParaRPr lang="ru-RU" sz="4000" dirty="0">
              <a:ln w="38100">
                <a:solidFill>
                  <a:srgbClr val="1A2E35"/>
                </a:solidFill>
              </a:ln>
              <a:solidFill>
                <a:srgbClr val="44B485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s://dissertator.ru/wp-content/uploads/2021/01/sovremennye-issledovanija-socialnyh-problem-jelektronnyj-nauchnyj-zhurnal.jpg">
            <a:extLst>
              <a:ext uri="{FF2B5EF4-FFF2-40B4-BE49-F238E27FC236}">
                <a16:creationId xmlns:a16="http://schemas.microsoft.com/office/drawing/2014/main" id="{A84E68E9-CA3A-4D06-A944-19358FB5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5" y="1379473"/>
            <a:ext cx="3608175" cy="4810900"/>
          </a:xfrm>
          <a:prstGeom prst="rect">
            <a:avLst/>
          </a:prstGeom>
          <a:noFill/>
          <a:ln w="76200">
            <a:solidFill>
              <a:srgbClr val="44B485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6C8C9D-AB92-4997-9D35-49236A164E1D}"/>
              </a:ext>
            </a:extLst>
          </p:cNvPr>
          <p:cNvSpPr/>
          <p:nvPr/>
        </p:nvSpPr>
        <p:spPr>
          <a:xfrm>
            <a:off x="4846134" y="1625512"/>
            <a:ext cx="6835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1) Снижение эффективности системы ГАТТ</a:t>
            </a:r>
          </a:p>
          <a:p>
            <a:r>
              <a:rPr lang="ru-RU" b="1" dirty="0"/>
              <a:t>2) Система принятия решений в ГАТТ несовершенна</a:t>
            </a:r>
          </a:p>
          <a:p>
            <a:r>
              <a:rPr lang="ru-RU" b="1" dirty="0"/>
              <a:t>3) Незавершенность и несовершенство ряда формулировок правовых документов ГАТТ</a:t>
            </a:r>
          </a:p>
          <a:p>
            <a:r>
              <a:rPr lang="ru-RU" b="1" dirty="0"/>
              <a:t>4) Слабое место ГАТТ (как и всей ВТО) – это механизм разрешения торговых споров между странами-участницами</a:t>
            </a:r>
          </a:p>
          <a:p>
            <a:r>
              <a:rPr lang="ru-RU" b="1" dirty="0"/>
              <a:t>5) Излишняя политизированность Соглашения</a:t>
            </a:r>
          </a:p>
          <a:p>
            <a:r>
              <a:rPr lang="ru-RU" b="1" dirty="0"/>
              <a:t>6) Дискриминация наименее развитых стран богатыми членами Организации</a:t>
            </a:r>
          </a:p>
          <a:p>
            <a:r>
              <a:rPr lang="ru-RU" b="1" dirty="0"/>
              <a:t>7) Проблема высоких тарифов на некоторые группы товаров</a:t>
            </a:r>
          </a:p>
          <a:p>
            <a:r>
              <a:rPr lang="ru-RU" b="1" dirty="0"/>
              <a:t>8) Применение разных по способу взимания типов таможенных пошлин</a:t>
            </a:r>
          </a:p>
          <a:p>
            <a:r>
              <a:rPr lang="ru-RU" b="1" dirty="0"/>
              <a:t>9) Торговлю искажает тарифная эскалация</a:t>
            </a:r>
          </a:p>
          <a:p>
            <a:r>
              <a:rPr lang="ru-RU" b="1" dirty="0"/>
              <a:t>10) Субсидирование производства и экспорта</a:t>
            </a:r>
          </a:p>
          <a:p>
            <a:r>
              <a:rPr lang="ru-RU" b="1" dirty="0"/>
              <a:t>11) Тенденция использовать Соглашение во вред либерализации международного рынка</a:t>
            </a:r>
          </a:p>
        </p:txBody>
      </p:sp>
    </p:spTree>
    <p:extLst>
      <p:ext uri="{BB962C8B-B14F-4D97-AF65-F5344CB8AC3E}">
        <p14:creationId xmlns:p14="http://schemas.microsoft.com/office/powerpoint/2010/main" val="288098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Иллюстрация концепции команды контента">
            <a:extLst>
              <a:ext uri="{FF2B5EF4-FFF2-40B4-BE49-F238E27FC236}">
                <a16:creationId xmlns:a16="http://schemas.microsoft.com/office/drawing/2014/main" id="{4400FC44-AB87-4EAA-96B5-C72416B5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03" y="-294873"/>
            <a:ext cx="8534630" cy="60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F6D5E-7F62-4E44-AB8D-5ADF08E6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04" y="5532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dirty="0">
                <a:ln w="5715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ПОДВЕДЕМ ИТОГИ</a:t>
            </a:r>
          </a:p>
        </p:txBody>
      </p:sp>
    </p:spTree>
    <p:extLst>
      <p:ext uri="{BB962C8B-B14F-4D97-AF65-F5344CB8AC3E}">
        <p14:creationId xmlns:p14="http://schemas.microsoft.com/office/powerpoint/2010/main" val="170951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Иллюстрация концепции перевода денег">
            <a:extLst>
              <a:ext uri="{FF2B5EF4-FFF2-40B4-BE49-F238E27FC236}">
                <a16:creationId xmlns:a16="http://schemas.microsoft.com/office/drawing/2014/main" id="{CD096CD1-241E-44A1-ADC8-3ABDBA5F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1" y="1812423"/>
            <a:ext cx="6277233" cy="504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21AF8-F41C-4265-8FA9-7B685A9AA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2768" y="809325"/>
            <a:ext cx="10725665" cy="2387600"/>
          </a:xfrm>
        </p:spPr>
        <p:txBody>
          <a:bodyPr>
            <a:noAutofit/>
          </a:bodyPr>
          <a:lstStyle/>
          <a:p>
            <a:pPr algn="r"/>
            <a:r>
              <a:rPr lang="ru-RU" sz="4400" dirty="0">
                <a:ln w="38100">
                  <a:solidFill>
                    <a:srgbClr val="1A2E35"/>
                  </a:solidFill>
                </a:ln>
                <a:solidFill>
                  <a:srgbClr val="5AE4A8"/>
                </a:solidFill>
                <a:latin typeface="Arial Black" panose="020B0A04020102020204" pitchFamily="34" charset="0"/>
              </a:rPr>
              <a:t>РОЛЬ ВСЕМИРНОЙ </a:t>
            </a:r>
            <a:br>
              <a:rPr lang="ru-RU" sz="4400" dirty="0">
                <a:ln w="38100">
                  <a:solidFill>
                    <a:srgbClr val="1A2E35"/>
                  </a:solidFill>
                </a:ln>
                <a:solidFill>
                  <a:srgbClr val="5AE4A8"/>
                </a:solidFill>
                <a:latin typeface="Arial Black" panose="020B0A04020102020204" pitchFamily="34" charset="0"/>
              </a:rPr>
            </a:br>
            <a:r>
              <a:rPr lang="ru-RU" sz="4400" dirty="0">
                <a:ln w="38100">
                  <a:solidFill>
                    <a:srgbClr val="1A2E35"/>
                  </a:solidFill>
                </a:ln>
                <a:solidFill>
                  <a:srgbClr val="5AE4A8"/>
                </a:solidFill>
                <a:latin typeface="Arial Black" panose="020B0A04020102020204" pitchFamily="34" charset="0"/>
              </a:rPr>
              <a:t>ТОРГОВОЙ ОРГАНИЗАЦИИ В РЕГУЛИРОВАНИИ МЕЖДУНАРОДНОЙ ТОРГОВЛИ ТОВАРАМИ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052ED1-CA16-474A-8EE8-EFD2BC64E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1200" y="3429000"/>
            <a:ext cx="6277233" cy="2866768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Тимченко Кира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Котельников Владимир Михайлович 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КОНСУЛЬТАНТ:</a:t>
            </a:r>
          </a:p>
          <a:p>
            <a:pPr algn="r"/>
            <a:r>
              <a:rPr lang="ru-RU" sz="1800" b="1" dirty="0">
                <a:solidFill>
                  <a:srgbClr val="1A2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Земцова Елена Михайловна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8AB3CE-E735-4C9A-AEDC-6EAE8598BDC2}"/>
              </a:ext>
            </a:extLst>
          </p:cNvPr>
          <p:cNvSpPr/>
          <p:nvPr/>
        </p:nvSpPr>
        <p:spPr>
          <a:xfrm>
            <a:off x="2183027" y="3361038"/>
            <a:ext cx="988541" cy="906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074" name="Picture 2" descr="https://gas-kvas.com/grafic/uploads/posts/2024-01/gas-kvas-com-p-logotip-chelgu-na-prozrachnom-fone-1.jpg">
            <a:extLst>
              <a:ext uri="{FF2B5EF4-FFF2-40B4-BE49-F238E27FC236}">
                <a16:creationId xmlns:a16="http://schemas.microsoft.com/office/drawing/2014/main" id="{CED4AC36-5819-42BD-A800-67FD8852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4B48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5" b="94666" l="7875" r="93649">
                        <a14:foregroundMark x1="53006" y1="39797" x2="53006" y2="39797"/>
                        <a14:foregroundMark x1="46317" y1="38442" x2="46317" y2="38442"/>
                        <a14:foregroundMark x1="61050" y1="38442" x2="61050" y2="38442"/>
                        <a14:foregroundMark x1="68417" y1="40474" x2="68417" y2="40474"/>
                        <a14:foregroundMark x1="43607" y1="41152" x2="43607" y2="41152"/>
                        <a14:foregroundMark x1="15072" y1="38188" x2="15072" y2="38188"/>
                        <a14:foregroundMark x1="18374" y1="37765" x2="22608" y2="37257"/>
                        <a14:foregroundMark x1="13124" y1="38611" x2="13124" y2="38611"/>
                        <a14:foregroundMark x1="12870" y1="38357" x2="12870" y2="38357"/>
                        <a14:foregroundMark x1="10923" y1="35902" x2="40982" y2="9653"/>
                        <a14:foregroundMark x1="40982" y1="9653" x2="79678" y2="20576"/>
                        <a14:foregroundMark x1="79678" y1="20576" x2="92972" y2="57917"/>
                        <a14:foregroundMark x1="92972" y1="57917" x2="64268" y2="86706"/>
                        <a14:foregroundMark x1="64268" y1="86706" x2="25233" y2="84166"/>
                        <a14:foregroundMark x1="25233" y1="84166" x2="7875" y2="48264"/>
                        <a14:foregroundMark x1="7875" y1="48264" x2="15834" y2="31414"/>
                        <a14:foregroundMark x1="42591" y1="94666" x2="46486" y2="90347"/>
                        <a14:foregroundMark x1="43184" y1="89416" x2="82218" y2="78831"/>
                        <a14:foregroundMark x1="82218" y1="78831" x2="88400" y2="65114"/>
                        <a14:foregroundMark x1="89924" y1="58594" x2="81118" y2="19983"/>
                        <a14:foregroundMark x1="81118" y1="19983" x2="41744" y2="10076"/>
                        <a14:foregroundMark x1="41744" y1="10076" x2="10330" y2="33531"/>
                        <a14:foregroundMark x1="10330" y1="33531" x2="12024" y2="72481"/>
                        <a14:foregroundMark x1="12024" y1="72481" x2="49280" y2="93311"/>
                        <a14:foregroundMark x1="49280" y1="93311" x2="16003" y2="71804"/>
                        <a14:foregroundMark x1="16003" y1="71804" x2="18459" y2="31075"/>
                        <a14:foregroundMark x1="18459" y1="31075" x2="29043" y2="75360"/>
                        <a14:foregroundMark x1="29043" y1="75360" x2="46825" y2="86537"/>
                        <a14:foregroundMark x1="59102" y1="94242" x2="64352" y2="88992"/>
                        <a14:foregroundMark x1="11346" y1="31753" x2="11516" y2="50042"/>
                        <a14:foregroundMark x1="28027" y1="12024" x2="26080" y2="13124"/>
                        <a14:foregroundMark x1="27265" y1="11600" x2="29975" y2="9483"/>
                        <a14:foregroundMark x1="17782" y1="20914" x2="18882" y2="24809"/>
                        <a14:foregroundMark x1="50127" y1="6605" x2="60627" y2="9314"/>
                        <a14:foregroundMark x1="89754" y1="39543" x2="91702" y2="69433"/>
                        <a14:foregroundMark x1="93649" y1="66723" x2="91871" y2="67485"/>
                        <a14:foregroundMark x1="87553" y1="35648" x2="91109" y2="35309"/>
                        <a14:foregroundMark x1="67401" y1="85521" x2="67401" y2="83235"/>
                        <a14:foregroundMark x1="52837" y1="93903" x2="52075" y2="91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15" y="3361038"/>
            <a:ext cx="906163" cy="9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AEA092-B05A-415A-8B97-9072D036E564}"/>
              </a:ext>
            </a:extLst>
          </p:cNvPr>
          <p:cNvSpPr/>
          <p:nvPr/>
        </p:nvSpPr>
        <p:spPr>
          <a:xfrm>
            <a:off x="2262187" y="4405313"/>
            <a:ext cx="906163" cy="221260"/>
          </a:xfrm>
          <a:custGeom>
            <a:avLst/>
            <a:gdLst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0 w 836272"/>
              <a:gd name="connsiteY3" fmla="*/ 221260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142875 w 836272"/>
              <a:gd name="connsiteY3" fmla="*/ 178398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142875 w 836272"/>
              <a:gd name="connsiteY3" fmla="*/ 178398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  <a:gd name="connsiteX0" fmla="*/ 0 w 836272"/>
              <a:gd name="connsiteY0" fmla="*/ 0 h 221260"/>
              <a:gd name="connsiteX1" fmla="*/ 836272 w 836272"/>
              <a:gd name="connsiteY1" fmla="*/ 0 h 221260"/>
              <a:gd name="connsiteX2" fmla="*/ 836272 w 836272"/>
              <a:gd name="connsiteY2" fmla="*/ 221260 h 221260"/>
              <a:gd name="connsiteX3" fmla="*/ 233362 w 836272"/>
              <a:gd name="connsiteY3" fmla="*/ 192686 h 221260"/>
              <a:gd name="connsiteX4" fmla="*/ 0 w 836272"/>
              <a:gd name="connsiteY4" fmla="*/ 0 h 22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272" h="221260">
                <a:moveTo>
                  <a:pt x="0" y="0"/>
                </a:moveTo>
                <a:lnTo>
                  <a:pt x="836272" y="0"/>
                </a:lnTo>
                <a:lnTo>
                  <a:pt x="836272" y="221260"/>
                </a:lnTo>
                <a:lnTo>
                  <a:pt x="233362" y="192686"/>
                </a:lnTo>
                <a:cubicBezTo>
                  <a:pt x="292893" y="18919"/>
                  <a:pt x="83344" y="102329"/>
                  <a:pt x="0" y="0"/>
                </a:cubicBezTo>
                <a:close/>
              </a:path>
            </a:pathLst>
          </a:custGeom>
          <a:solidFill>
            <a:srgbClr val="57E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1A2E35"/>
                </a:solidFill>
              </a:rPr>
              <a:t>       ПОСТУПИТЬ</a:t>
            </a:r>
          </a:p>
        </p:txBody>
      </p:sp>
    </p:spTree>
    <p:extLst>
      <p:ext uri="{BB962C8B-B14F-4D97-AF65-F5344CB8AC3E}">
        <p14:creationId xmlns:p14="http://schemas.microsoft.com/office/powerpoint/2010/main" val="328479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Бесплатное векторное изображение Иллюстрация концепции стратегического консалтинга">
            <a:extLst>
              <a:ext uri="{FF2B5EF4-FFF2-40B4-BE49-F238E27FC236}">
                <a16:creationId xmlns:a16="http://schemas.microsoft.com/office/drawing/2014/main" id="{F649D487-0566-46CC-BD8D-21D82676D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1" r="25827"/>
          <a:stretch/>
        </p:blipFill>
        <p:spPr bwMode="auto">
          <a:xfrm>
            <a:off x="3998890" y="1396998"/>
            <a:ext cx="3536444" cy="457315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62D53-5E49-42B3-A2CC-5BFC8090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45" y="492124"/>
            <a:ext cx="2335023" cy="1516917"/>
          </a:xfrm>
        </p:spPr>
        <p:txBody>
          <a:bodyPr/>
          <a:lstStyle/>
          <a:p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ЦЕЛЬ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66B3390-1E29-41F7-BAD1-3875B67435DA}"/>
              </a:ext>
            </a:extLst>
          </p:cNvPr>
          <p:cNvSpPr txBox="1">
            <a:spLocks/>
          </p:cNvSpPr>
          <p:nvPr/>
        </p:nvSpPr>
        <p:spPr>
          <a:xfrm>
            <a:off x="8213556" y="493181"/>
            <a:ext cx="3352356" cy="1516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ЗАДАЧИ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FD6A6E-A984-4D0A-9386-019D483FBA60}"/>
              </a:ext>
            </a:extLst>
          </p:cNvPr>
          <p:cNvSpPr/>
          <p:nvPr/>
        </p:nvSpPr>
        <p:spPr>
          <a:xfrm>
            <a:off x="307423" y="1648465"/>
            <a:ext cx="3691467" cy="4747556"/>
          </a:xfrm>
          <a:prstGeom prst="rect">
            <a:avLst/>
          </a:prstGeom>
          <a:noFill/>
          <a:ln w="76200">
            <a:solidFill>
              <a:srgbClr val="44B4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Определение роли Всемирной торговой организации в регулировании международной </a:t>
            </a:r>
          </a:p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торговли товарами</a:t>
            </a:r>
            <a:endParaRPr lang="ru-RU" sz="16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EC7B3F2-FE5F-4E8C-AAEC-D3099FD5774C}"/>
              </a:ext>
            </a:extLst>
          </p:cNvPr>
          <p:cNvSpPr/>
          <p:nvPr/>
        </p:nvSpPr>
        <p:spPr>
          <a:xfrm>
            <a:off x="7512558" y="1792721"/>
            <a:ext cx="4345467" cy="4573155"/>
          </a:xfrm>
          <a:prstGeom prst="rect">
            <a:avLst/>
          </a:prstGeom>
          <a:noFill/>
          <a:ln w="76200">
            <a:solidFill>
              <a:srgbClr val="44B48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2E35"/>
                </a:solidFill>
                <a:latin typeface="Arial Black" panose="020B0A04020102020204" pitchFamily="34" charset="0"/>
              </a:rPr>
              <a:t>Рассмотреть предпосылки создания Всемирной Торговой организации;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2E35"/>
                </a:solidFill>
                <a:latin typeface="Arial Black" panose="020B0A04020102020204" pitchFamily="34" charset="0"/>
              </a:rPr>
              <a:t>Рассмотреть структуру ВТО;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2E35"/>
                </a:solidFill>
                <a:latin typeface="Arial Black" panose="020B0A04020102020204" pitchFamily="34" charset="0"/>
              </a:rPr>
              <a:t>Охарактеризовать принципы работы ВТО, а также основные ее соглашения;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2E35"/>
                </a:solidFill>
                <a:latin typeface="Arial Black" panose="020B0A04020102020204" pitchFamily="34" charset="0"/>
              </a:rPr>
              <a:t>Провести детальную характеристику объекта проекта;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2E35"/>
                </a:solidFill>
                <a:latin typeface="Arial Black" panose="020B0A04020102020204" pitchFamily="34" charset="0"/>
              </a:rPr>
              <a:t>Оценить эффективность деятельности ВТО в рассматриваемом аспекте торговли.</a:t>
            </a:r>
          </a:p>
        </p:txBody>
      </p:sp>
    </p:spTree>
    <p:extLst>
      <p:ext uri="{BB962C8B-B14F-4D97-AF65-F5344CB8AC3E}">
        <p14:creationId xmlns:p14="http://schemas.microsoft.com/office/powerpoint/2010/main" val="3226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Бесплатное векторное изображение Иллюстрация концепции маркетинга">
            <a:extLst>
              <a:ext uri="{FF2B5EF4-FFF2-40B4-BE49-F238E27FC236}">
                <a16:creationId xmlns:a16="http://schemas.microsoft.com/office/drawing/2014/main" id="{ED0A8AB6-D47D-4CEC-AEEE-BF0229242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20" y="405543"/>
            <a:ext cx="5877579" cy="587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7F1BB0-6BAC-4ED2-83B5-B3FAF2198939}"/>
              </a:ext>
            </a:extLst>
          </p:cNvPr>
          <p:cNvSpPr/>
          <p:nvPr/>
        </p:nvSpPr>
        <p:spPr>
          <a:xfrm>
            <a:off x="355599" y="862041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ГЛАВА </a:t>
            </a:r>
            <a:r>
              <a:rPr lang="en-US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I</a:t>
            </a:r>
            <a:r>
              <a:rPr lang="ru-RU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</a:p>
          <a:p>
            <a:pPr lvl="0"/>
            <a:r>
              <a:rPr lang="ru-RU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ВСЕМИРНАЯ </a:t>
            </a:r>
          </a:p>
          <a:p>
            <a:pPr lvl="0"/>
            <a:r>
              <a:rPr lang="ru-RU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ТОРГОВАЯ </a:t>
            </a:r>
          </a:p>
          <a:p>
            <a:pPr lvl="0"/>
            <a:r>
              <a:rPr lang="ru-RU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ОРГАНИЗАЦИЯ. </a:t>
            </a:r>
          </a:p>
          <a:p>
            <a:pPr lvl="0"/>
            <a:r>
              <a:rPr lang="ru-RU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ОБЩАЯ </a:t>
            </a:r>
          </a:p>
          <a:p>
            <a:pPr lvl="0"/>
            <a:r>
              <a:rPr lang="ru-RU" sz="48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402809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1C3DA4-D30C-4B6B-9CAD-47063C8C25DC}"/>
              </a:ext>
            </a:extLst>
          </p:cNvPr>
          <p:cNvSpPr/>
          <p:nvPr/>
        </p:nvSpPr>
        <p:spPr>
          <a:xfrm>
            <a:off x="2572439" y="172995"/>
            <a:ext cx="7047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ИСТОРИЯ СОЗДАНИЯ ВТО</a:t>
            </a:r>
            <a:endParaRPr lang="ru-RU" sz="36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2CA18F-A105-4C8C-82BF-1B0F5A52B59E}"/>
              </a:ext>
            </a:extLst>
          </p:cNvPr>
          <p:cNvCxnSpPr>
            <a:cxnSpLocks/>
          </p:cNvCxnSpPr>
          <p:nvPr/>
        </p:nvCxnSpPr>
        <p:spPr>
          <a:xfrm>
            <a:off x="0" y="955589"/>
            <a:ext cx="12192000" cy="0"/>
          </a:xfrm>
          <a:prstGeom prst="line">
            <a:avLst/>
          </a:prstGeom>
          <a:ln w="57150">
            <a:solidFill>
              <a:srgbClr val="1A2E3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imgix2.ruangguru.com/assets/miscellaneous/png_vy7vdu_3365.png">
            <a:extLst>
              <a:ext uri="{FF2B5EF4-FFF2-40B4-BE49-F238E27FC236}">
                <a16:creationId xmlns:a16="http://schemas.microsoft.com/office/drawing/2014/main" id="{4CA1B9BA-E629-4E5B-93CD-19279359F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8" y="1877835"/>
            <a:ext cx="4028303" cy="40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uxpert.ru/images/7/7a/%D0%AD%D0%BC%D0%B1%D0%BB%D0%B5%D0%BC%D0%B0_%D0%92%D0%A2%D0%9E.jpg">
            <a:extLst>
              <a:ext uri="{FF2B5EF4-FFF2-40B4-BE49-F238E27FC236}">
                <a16:creationId xmlns:a16="http://schemas.microsoft.com/office/drawing/2014/main" id="{FC12E2F3-ECB3-480C-A1A2-9459EA9B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75" y="2175623"/>
            <a:ext cx="37020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75A7A6B-0BC9-4400-BDFF-89E596747FC6}"/>
              </a:ext>
            </a:extLst>
          </p:cNvPr>
          <p:cNvCxnSpPr>
            <a:cxnSpLocks/>
            <a:stCxn id="2050" idx="3"/>
          </p:cNvCxnSpPr>
          <p:nvPr/>
        </p:nvCxnSpPr>
        <p:spPr>
          <a:xfrm>
            <a:off x="4761471" y="3890123"/>
            <a:ext cx="2347783" cy="0"/>
          </a:xfrm>
          <a:prstGeom prst="straightConnector1">
            <a:avLst/>
          </a:prstGeom>
          <a:ln w="57150">
            <a:solidFill>
              <a:srgbClr val="1A2E35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04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Бесплатное векторное изображение Иллюстрация концепции финансовых данных">
            <a:extLst>
              <a:ext uri="{FF2B5EF4-FFF2-40B4-BE49-F238E27FC236}">
                <a16:creationId xmlns:a16="http://schemas.microsoft.com/office/drawing/2014/main" id="{78408367-97EA-4FA4-8773-1C42815D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65" y="511501"/>
            <a:ext cx="5280453" cy="58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B3C641-CEC6-4A31-9CB5-92013F1DAEE6}"/>
              </a:ext>
            </a:extLst>
          </p:cNvPr>
          <p:cNvSpPr/>
          <p:nvPr/>
        </p:nvSpPr>
        <p:spPr>
          <a:xfrm>
            <a:off x="829048" y="74235"/>
            <a:ext cx="613307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61010" algn="l"/>
              </a:tabLst>
            </a:pPr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Генеральное соглашение по тарифам и торговле в редакции 1994 г. (ГАТТ-94);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61010" algn="l"/>
              </a:tabLst>
            </a:pPr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Генеральное соглашение по торговле услугами (ГАТС);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61010" algn="l"/>
              </a:tabLst>
            </a:pPr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Соглашение по торговым аспектам защиты прав интеллектуальной собственности (ТРИПС);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61010" algn="l"/>
              </a:tabLst>
            </a:pPr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Соглашение по текстилю и одежде;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61010" algn="l"/>
              </a:tabLst>
            </a:pPr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Соглашение по сельскому хозяйству;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61010" algn="l"/>
              </a:tabLst>
            </a:pPr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Соглашение о правительственных закупках;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461010" algn="l"/>
              </a:tabLst>
            </a:pPr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Соглашение о гражданской авиатехнике,</a:t>
            </a:r>
          </a:p>
          <a:p>
            <a:r>
              <a:rPr lang="ru-RU" sz="2000" b="1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Соглашение по торговым аспектам инвестиционных мер (ТРИМС) и др.</a:t>
            </a:r>
            <a:endParaRPr lang="ru-RU" sz="2000" b="1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F0D76FC-65F5-4012-B5BD-DCD37F8BAF77}"/>
              </a:ext>
            </a:extLst>
          </p:cNvPr>
          <p:cNvSpPr/>
          <p:nvPr/>
        </p:nvSpPr>
        <p:spPr>
          <a:xfrm>
            <a:off x="174140" y="277157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2A8A723-2E40-4993-BD9F-0504632CB929}"/>
              </a:ext>
            </a:extLst>
          </p:cNvPr>
          <p:cNvSpPr/>
          <p:nvPr/>
        </p:nvSpPr>
        <p:spPr>
          <a:xfrm>
            <a:off x="174137" y="1088570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9A1EE2E-4A18-47C1-A3A7-AAA353C94F4A}"/>
              </a:ext>
            </a:extLst>
          </p:cNvPr>
          <p:cNvSpPr/>
          <p:nvPr/>
        </p:nvSpPr>
        <p:spPr>
          <a:xfrm>
            <a:off x="174137" y="2018346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78588D8-3B0D-49F3-9FB5-F84AF7A311CA}"/>
              </a:ext>
            </a:extLst>
          </p:cNvPr>
          <p:cNvSpPr/>
          <p:nvPr/>
        </p:nvSpPr>
        <p:spPr>
          <a:xfrm>
            <a:off x="174134" y="3335504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B8D5410-2A70-49B3-AAB3-B34208BEF6B9}"/>
              </a:ext>
            </a:extLst>
          </p:cNvPr>
          <p:cNvSpPr/>
          <p:nvPr/>
        </p:nvSpPr>
        <p:spPr>
          <a:xfrm>
            <a:off x="174134" y="3862321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D5D808E-2DD0-4EDB-B85E-6FC2E14672A2}"/>
              </a:ext>
            </a:extLst>
          </p:cNvPr>
          <p:cNvSpPr/>
          <p:nvPr/>
        </p:nvSpPr>
        <p:spPr>
          <a:xfrm>
            <a:off x="174134" y="4365220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B0E9F52-F74E-4359-B52A-61EB0B4B8542}"/>
              </a:ext>
            </a:extLst>
          </p:cNvPr>
          <p:cNvSpPr/>
          <p:nvPr/>
        </p:nvSpPr>
        <p:spPr>
          <a:xfrm>
            <a:off x="163828" y="5230187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8BF5B08-D308-488E-855F-222218189507}"/>
              </a:ext>
            </a:extLst>
          </p:cNvPr>
          <p:cNvSpPr/>
          <p:nvPr/>
        </p:nvSpPr>
        <p:spPr>
          <a:xfrm>
            <a:off x="174134" y="6041600"/>
            <a:ext cx="436605" cy="436605"/>
          </a:xfrm>
          <a:prstGeom prst="ellipse">
            <a:avLst/>
          </a:prstGeom>
          <a:solidFill>
            <a:srgbClr val="44B485"/>
          </a:solidFill>
          <a:ln w="38100">
            <a:solidFill>
              <a:srgbClr val="1A2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7686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01038-BB55-46ED-A6A3-A17CB859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59"/>
            <a:ext cx="12192000" cy="132556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ОРГАНИЗАЦИОННАЯ СТРУКТУРА ВТО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A7EBF6-CDBC-465D-B1F5-280C3EBBA88D}"/>
              </a:ext>
            </a:extLst>
          </p:cNvPr>
          <p:cNvSpPr/>
          <p:nvPr/>
        </p:nvSpPr>
        <p:spPr>
          <a:xfrm>
            <a:off x="3469768" y="1802599"/>
            <a:ext cx="5099178" cy="598951"/>
          </a:xfrm>
          <a:prstGeom prst="rect">
            <a:avLst/>
          </a:prstGeom>
          <a:ln w="57150">
            <a:solidFill>
              <a:srgbClr val="44B485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1A2E35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МИНИСТЕРСКАЯ КОНФЕРЕНЦИЯ</a:t>
            </a:r>
            <a:endParaRPr lang="ru-RU" dirty="0">
              <a:solidFill>
                <a:srgbClr val="1A2E35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EA2EFA-58BD-4632-81C1-A1B026C4C504}"/>
              </a:ext>
            </a:extLst>
          </p:cNvPr>
          <p:cNvSpPr/>
          <p:nvPr/>
        </p:nvSpPr>
        <p:spPr>
          <a:xfrm>
            <a:off x="3469768" y="2830049"/>
            <a:ext cx="5099178" cy="598951"/>
          </a:xfrm>
          <a:prstGeom prst="rect">
            <a:avLst/>
          </a:prstGeom>
          <a:ln w="57150">
            <a:solidFill>
              <a:srgbClr val="44B48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1A2E35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ГЕНЕРАЛЬНЫЙ СОВЕТ</a:t>
            </a:r>
            <a:endParaRPr lang="ru-RU" dirty="0">
              <a:solidFill>
                <a:srgbClr val="1A2E35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70FDF6-F3D6-4CA4-9815-2DAE029435B3}"/>
              </a:ext>
            </a:extLst>
          </p:cNvPr>
          <p:cNvSpPr/>
          <p:nvPr/>
        </p:nvSpPr>
        <p:spPr>
          <a:xfrm>
            <a:off x="290992" y="4156975"/>
            <a:ext cx="5099178" cy="598951"/>
          </a:xfrm>
          <a:prstGeom prst="rect">
            <a:avLst/>
          </a:prstGeom>
          <a:ln w="57150">
            <a:solidFill>
              <a:srgbClr val="44B48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СОВЕТ ПО ТОРГОВЛЕ ТОВАРАМИ</a:t>
            </a:r>
            <a:endParaRPr lang="ru-RU" dirty="0">
              <a:solidFill>
                <a:srgbClr val="1A2E35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9D4B6C-B41B-4863-9B6A-ECE7FA117D51}"/>
              </a:ext>
            </a:extLst>
          </p:cNvPr>
          <p:cNvSpPr/>
          <p:nvPr/>
        </p:nvSpPr>
        <p:spPr>
          <a:xfrm>
            <a:off x="6540843" y="4164359"/>
            <a:ext cx="5099178" cy="598951"/>
          </a:xfrm>
          <a:prstGeom prst="rect">
            <a:avLst/>
          </a:prstGeom>
          <a:ln w="57150">
            <a:solidFill>
              <a:srgbClr val="44B48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1A2E35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СОВЕТ ПО ТОРГОВЛЕ УСЛУГАМИ</a:t>
            </a:r>
            <a:endParaRPr lang="ru-RU" dirty="0">
              <a:solidFill>
                <a:srgbClr val="1A2E35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080E06E-63BA-44D3-93C3-0A28A68A70AB}"/>
              </a:ext>
            </a:extLst>
          </p:cNvPr>
          <p:cNvCxnSpPr>
            <a:cxnSpLocks/>
          </p:cNvCxnSpPr>
          <p:nvPr/>
        </p:nvCxnSpPr>
        <p:spPr>
          <a:xfrm>
            <a:off x="6019354" y="2437732"/>
            <a:ext cx="3" cy="356134"/>
          </a:xfrm>
          <a:prstGeom prst="straightConnector1">
            <a:avLst/>
          </a:prstGeom>
          <a:ln w="57150">
            <a:solidFill>
              <a:srgbClr val="1A2E3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93E1535-9A48-47BC-B521-E9C92C151664}"/>
              </a:ext>
            </a:extLst>
          </p:cNvPr>
          <p:cNvCxnSpPr>
            <a:cxnSpLocks/>
          </p:cNvCxnSpPr>
          <p:nvPr/>
        </p:nvCxnSpPr>
        <p:spPr>
          <a:xfrm>
            <a:off x="3813410" y="3465183"/>
            <a:ext cx="0" cy="684408"/>
          </a:xfrm>
          <a:prstGeom prst="straightConnector1">
            <a:avLst/>
          </a:prstGeom>
          <a:ln w="57150">
            <a:solidFill>
              <a:srgbClr val="1A2E3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E39B6BA-F558-41F6-867D-170B46023746}"/>
              </a:ext>
            </a:extLst>
          </p:cNvPr>
          <p:cNvCxnSpPr>
            <a:cxnSpLocks/>
          </p:cNvCxnSpPr>
          <p:nvPr/>
        </p:nvCxnSpPr>
        <p:spPr>
          <a:xfrm>
            <a:off x="8157444" y="3468648"/>
            <a:ext cx="0" cy="680943"/>
          </a:xfrm>
          <a:prstGeom prst="straightConnector1">
            <a:avLst/>
          </a:prstGeom>
          <a:ln w="57150">
            <a:solidFill>
              <a:srgbClr val="1A2E3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42AEE3D-6264-406E-AD9F-D246C3A8040B}"/>
              </a:ext>
            </a:extLst>
          </p:cNvPr>
          <p:cNvSpPr/>
          <p:nvPr/>
        </p:nvSpPr>
        <p:spPr>
          <a:xfrm>
            <a:off x="3469768" y="5483901"/>
            <a:ext cx="5099178" cy="598951"/>
          </a:xfrm>
          <a:prstGeom prst="rect">
            <a:avLst/>
          </a:prstGeom>
          <a:ln w="57150">
            <a:solidFill>
              <a:srgbClr val="44B48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52095"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1A2E35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СОВЕТ ПО ТОРГОВЫМ АСПЕКТАМ ПРАВ ИНТЕЛЛЕКТУАЛЬНОЙ СОБСТВЕННОСТИ</a:t>
            </a:r>
            <a:endParaRPr lang="ru-RU" sz="1600" dirty="0">
              <a:solidFill>
                <a:srgbClr val="1A2E35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1F0BF82-0E18-4D75-9F9D-D0180983521D}"/>
              </a:ext>
            </a:extLst>
          </p:cNvPr>
          <p:cNvCxnSpPr>
            <a:cxnSpLocks/>
            <a:stCxn id="4" idx="2"/>
            <a:endCxn id="16" idx="0"/>
          </p:cNvCxnSpPr>
          <p:nvPr/>
        </p:nvCxnSpPr>
        <p:spPr>
          <a:xfrm>
            <a:off x="6019357" y="3429000"/>
            <a:ext cx="0" cy="2054901"/>
          </a:xfrm>
          <a:prstGeom prst="straightConnector1">
            <a:avLst/>
          </a:prstGeom>
          <a:ln w="57150">
            <a:solidFill>
              <a:srgbClr val="1A2E3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2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94A609-97C1-4DB5-B6E0-0AD3A1A16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9" y="1719630"/>
            <a:ext cx="5257341" cy="52573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A0166-73EC-4BDA-8AF0-1E60F2B2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90" y="382381"/>
            <a:ext cx="1180482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ПРИНЦИПЫ И ОСНОВНЫЕ СОГЛАШЕНИЯ </a:t>
            </a:r>
            <a:br>
              <a:rPr lang="ru-RU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</a:br>
            <a:r>
              <a:rPr lang="ru-RU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ВТО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AFCD85-632F-44E7-9BE4-E1C837873EE8}"/>
              </a:ext>
            </a:extLst>
          </p:cNvPr>
          <p:cNvSpPr/>
          <p:nvPr/>
        </p:nvSpPr>
        <p:spPr>
          <a:xfrm>
            <a:off x="193590" y="982901"/>
            <a:ext cx="708774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ГАТС – </a:t>
            </a:r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генеральное соглашение по торговле услугами </a:t>
            </a:r>
            <a:endParaRPr lang="ru-RU" sz="4400" dirty="0">
              <a:ln w="38100">
                <a:solidFill>
                  <a:srgbClr val="1A2E35"/>
                </a:solidFill>
              </a:ln>
              <a:solidFill>
                <a:srgbClr val="1A2E35"/>
              </a:solidFill>
              <a:latin typeface="Arial Black" panose="020B0A04020102020204" pitchFamily="34" charset="0"/>
            </a:endParaRPr>
          </a:p>
          <a:p>
            <a:endParaRPr lang="ru-RU" sz="4400" dirty="0">
              <a:ln w="38100">
                <a:solidFill>
                  <a:srgbClr val="1A2E35"/>
                </a:solidFill>
              </a:ln>
              <a:solidFill>
                <a:srgbClr val="44B485"/>
              </a:solidFill>
              <a:latin typeface="Arial Black" panose="020B0A04020102020204" pitchFamily="34" charset="0"/>
            </a:endParaRPr>
          </a:p>
          <a:p>
            <a:r>
              <a:rPr lang="ru-RU" sz="4000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ТРИПС – </a:t>
            </a:r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соглашение по торговым аспектам прав интеллектуальной</a:t>
            </a:r>
            <a:r>
              <a:rPr lang="ru-RU" b="1" dirty="0">
                <a:solidFill>
                  <a:srgbClr val="1A2E35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собственности</a:t>
            </a:r>
            <a:endParaRPr lang="ru-RU" sz="4400" dirty="0">
              <a:ln w="38100">
                <a:solidFill>
                  <a:srgbClr val="1A2E35"/>
                </a:solidFill>
              </a:ln>
              <a:solidFill>
                <a:srgbClr val="1A2E35"/>
              </a:solidFill>
              <a:latin typeface="Arial Black" panose="020B0A04020102020204" pitchFamily="34" charset="0"/>
            </a:endParaRPr>
          </a:p>
          <a:p>
            <a:endParaRPr lang="ru-RU" sz="4400" dirty="0">
              <a:ln w="38100">
                <a:solidFill>
                  <a:srgbClr val="1A2E35"/>
                </a:solidFill>
              </a:ln>
              <a:solidFill>
                <a:srgbClr val="44B485"/>
              </a:solidFill>
              <a:latin typeface="Arial Black" panose="020B0A04020102020204" pitchFamily="34" charset="0"/>
            </a:endParaRPr>
          </a:p>
          <a:p>
            <a:r>
              <a:rPr lang="ru-RU" sz="4000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ТРИМС – </a:t>
            </a:r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соглашение по инвестиционным мерам, связанным с торговлей</a:t>
            </a:r>
          </a:p>
          <a:p>
            <a:endParaRPr lang="ru-RU" sz="4400" dirty="0">
              <a:solidFill>
                <a:srgbClr val="1A2E35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ГАТТ – </a:t>
            </a:r>
            <a:r>
              <a:rPr lang="ru-RU" dirty="0">
                <a:solidFill>
                  <a:srgbClr val="1A2E35"/>
                </a:solidFill>
                <a:latin typeface="Arial Black" panose="020B0A04020102020204" pitchFamily="34" charset="0"/>
              </a:rPr>
              <a:t>генеральное соглашение по тарифам и торговле </a:t>
            </a:r>
            <a:endParaRPr lang="ru-RU" sz="4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Иллюстрация концепции посла">
            <a:extLst>
              <a:ext uri="{FF2B5EF4-FFF2-40B4-BE49-F238E27FC236}">
                <a16:creationId xmlns:a16="http://schemas.microsoft.com/office/drawing/2014/main" id="{5F226D42-32CC-4882-9D86-718BC3FD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7" y="170934"/>
            <a:ext cx="6516130" cy="651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1FA671-5DAE-4E91-BEEB-550D46D55505}"/>
              </a:ext>
            </a:extLst>
          </p:cNvPr>
          <p:cNvSpPr/>
          <p:nvPr/>
        </p:nvSpPr>
        <p:spPr>
          <a:xfrm>
            <a:off x="2660821" y="335845"/>
            <a:ext cx="931699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r">
              <a:spcAft>
                <a:spcPts val="0"/>
              </a:spcAft>
            </a:pPr>
            <a:r>
              <a:rPr lang="ru-RU" sz="44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</a:t>
            </a:r>
            <a:r>
              <a:rPr lang="en-US" sz="44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</a:t>
            </a:r>
            <a:endParaRPr lang="ru-RU" sz="4400" b="1" dirty="0">
              <a:ln w="38100">
                <a:solidFill>
                  <a:srgbClr val="1A2E35"/>
                </a:solidFill>
              </a:ln>
              <a:solidFill>
                <a:srgbClr val="44B485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algn="r">
              <a:spcAft>
                <a:spcPts val="0"/>
              </a:spcAft>
            </a:pPr>
            <a:r>
              <a:rPr lang="ru-RU" sz="44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ОЦЕНКА </a:t>
            </a:r>
          </a:p>
          <a:p>
            <a:pPr marL="449580" algn="r">
              <a:spcAft>
                <a:spcPts val="0"/>
              </a:spcAft>
            </a:pPr>
            <a:r>
              <a:rPr lang="ru-RU" sz="44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ЭФФЕКТИВНОСТИ ДЕЯТЕЛЬНОСТИ ВСЕМИРНОЙ </a:t>
            </a:r>
          </a:p>
          <a:p>
            <a:pPr marL="449580" algn="r">
              <a:spcAft>
                <a:spcPts val="0"/>
              </a:spcAft>
            </a:pPr>
            <a:r>
              <a:rPr lang="ru-RU" sz="44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ТОРГОВОЙ </a:t>
            </a:r>
          </a:p>
          <a:p>
            <a:pPr marL="449580" algn="r">
              <a:spcAft>
                <a:spcPts val="0"/>
              </a:spcAft>
            </a:pPr>
            <a:r>
              <a:rPr lang="ru-RU" sz="4400" b="1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ОРГАНИЗАЦИИ ПО РЕГУЛИРОВАНИЮ ТОРГОВЛИ ТОВАРАМИ</a:t>
            </a:r>
            <a:endParaRPr lang="ru-RU" sz="4400" b="1" dirty="0">
              <a:ln w="38100">
                <a:solidFill>
                  <a:srgbClr val="1A2E35"/>
                </a:solidFill>
              </a:ln>
              <a:solidFill>
                <a:srgbClr val="44B485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ED3D07A-B163-41C4-918F-D6459F2D784D}"/>
              </a:ext>
            </a:extLst>
          </p:cNvPr>
          <p:cNvSpPr/>
          <p:nvPr/>
        </p:nvSpPr>
        <p:spPr>
          <a:xfrm>
            <a:off x="0" y="4617308"/>
            <a:ext cx="12192000" cy="1128584"/>
          </a:xfrm>
          <a:prstGeom prst="rect">
            <a:avLst/>
          </a:prstGeom>
          <a:solidFill>
            <a:srgbClr val="44B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097C26-35C3-4D52-BB8B-E54D638B787F}"/>
              </a:ext>
            </a:extLst>
          </p:cNvPr>
          <p:cNvSpPr/>
          <p:nvPr/>
        </p:nvSpPr>
        <p:spPr>
          <a:xfrm>
            <a:off x="0" y="3429000"/>
            <a:ext cx="12192000" cy="1128584"/>
          </a:xfrm>
          <a:prstGeom prst="rect">
            <a:avLst/>
          </a:prstGeom>
          <a:solidFill>
            <a:srgbClr val="44B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B3BB21B-9CE1-4FF7-8298-A037B8A98CFF}"/>
              </a:ext>
            </a:extLst>
          </p:cNvPr>
          <p:cNvSpPr/>
          <p:nvPr/>
        </p:nvSpPr>
        <p:spPr>
          <a:xfrm>
            <a:off x="0" y="2240692"/>
            <a:ext cx="12192000" cy="1128584"/>
          </a:xfrm>
          <a:prstGeom prst="rect">
            <a:avLst/>
          </a:prstGeom>
          <a:solidFill>
            <a:srgbClr val="44B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849E6-5D30-4E3B-9226-60924999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71" y="249795"/>
            <a:ext cx="9146059" cy="1325563"/>
          </a:xfrm>
        </p:spPr>
        <p:txBody>
          <a:bodyPr>
            <a:normAutofit/>
          </a:bodyPr>
          <a:lstStyle/>
          <a:p>
            <a:r>
              <a:rPr lang="ru-RU" sz="7200" dirty="0">
                <a:ln w="38100">
                  <a:solidFill>
                    <a:srgbClr val="1A2E35"/>
                  </a:solidFill>
                </a:ln>
                <a:solidFill>
                  <a:srgbClr val="44B485"/>
                </a:solidFill>
                <a:latin typeface="Arial Black" panose="020B0A04020102020204" pitchFamily="34" charset="0"/>
              </a:rPr>
              <a:t>Г			А			Т			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BB1B02-7453-4B87-B39A-DC8E9AFB06EA}"/>
              </a:ext>
            </a:extLst>
          </p:cNvPr>
          <p:cNvSpPr/>
          <p:nvPr/>
        </p:nvSpPr>
        <p:spPr>
          <a:xfrm>
            <a:off x="1255543" y="1380952"/>
            <a:ext cx="958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</a:t>
            </a:r>
            <a:endParaRPr lang="ru-RU" dirty="0">
              <a:solidFill>
                <a:srgbClr val="1A2E35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4D15F0-43B2-40BA-A866-A8B2200F9B49}"/>
              </a:ext>
            </a:extLst>
          </p:cNvPr>
          <p:cNvSpPr/>
          <p:nvPr/>
        </p:nvSpPr>
        <p:spPr>
          <a:xfrm>
            <a:off x="3925518" y="1390692"/>
            <a:ext cx="1219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Agreement</a:t>
            </a:r>
            <a:endParaRPr lang="ru-RU" dirty="0">
              <a:solidFill>
                <a:srgbClr val="1A2E35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10B327D-52BE-4F96-9EA4-923BDC182AAB}"/>
              </a:ext>
            </a:extLst>
          </p:cNvPr>
          <p:cNvSpPr/>
          <p:nvPr/>
        </p:nvSpPr>
        <p:spPr>
          <a:xfrm>
            <a:off x="6713108" y="1390692"/>
            <a:ext cx="1219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ru-RU" dirty="0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Tariffs</a:t>
            </a:r>
            <a:r>
              <a:rPr lang="ru-RU" dirty="0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1A2E35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0667CD-FBD4-4A5C-9ED0-9D81EB83FAE0}"/>
              </a:ext>
            </a:extLst>
          </p:cNvPr>
          <p:cNvSpPr/>
          <p:nvPr/>
        </p:nvSpPr>
        <p:spPr>
          <a:xfrm>
            <a:off x="9424973" y="1390692"/>
            <a:ext cx="1130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ru-RU" dirty="0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1A2E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Trade</a:t>
            </a:r>
            <a:endParaRPr lang="ru-RU" dirty="0">
              <a:solidFill>
                <a:srgbClr val="1A2E35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295735-7D32-4CE9-AC07-40A17BB5D644}"/>
              </a:ext>
            </a:extLst>
          </p:cNvPr>
          <p:cNvSpPr/>
          <p:nvPr/>
        </p:nvSpPr>
        <p:spPr>
          <a:xfrm>
            <a:off x="4121741" y="2481873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1947 - 1956 </a:t>
            </a:r>
            <a:endParaRPr lang="ru-RU" sz="4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84828D-3986-454C-BBDB-F6AABEB7E7F5}"/>
              </a:ext>
            </a:extLst>
          </p:cNvPr>
          <p:cNvSpPr/>
          <p:nvPr/>
        </p:nvSpPr>
        <p:spPr>
          <a:xfrm>
            <a:off x="4121741" y="3589870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1959 - 1979 </a:t>
            </a:r>
            <a:endParaRPr lang="ru-RU" sz="4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7BDF68-890A-47FB-90F8-05801641D938}"/>
              </a:ext>
            </a:extLst>
          </p:cNvPr>
          <p:cNvSpPr/>
          <p:nvPr/>
        </p:nvSpPr>
        <p:spPr>
          <a:xfrm>
            <a:off x="4121741" y="4697867"/>
            <a:ext cx="3948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1A2E3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1986 - 1994 </a:t>
            </a:r>
            <a:endParaRPr lang="ru-RU" sz="44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5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420</Words>
  <Application>Microsoft Office PowerPoint</Application>
  <PresentationFormat>Широкоэкранный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РОЛЬ ВСЕМИРНОЙ  ТОРГОВОЙ ОРГАНИЗАЦИИ В РЕГУЛИРОВАНИИ МЕЖДУНАРОДНОЙ ТОРГОВЛИ ТОВАРАМИ</vt:lpstr>
      <vt:lpstr>ЦЕЛЬ</vt:lpstr>
      <vt:lpstr>Презентация PowerPoint</vt:lpstr>
      <vt:lpstr>Презентация PowerPoint</vt:lpstr>
      <vt:lpstr>Презентация PowerPoint</vt:lpstr>
      <vt:lpstr>ОРГАНИЗАЦИОННАЯ СТРУКТУРА ВТО</vt:lpstr>
      <vt:lpstr>ПРИНЦИПЫ И ОСНОВНЫЕ СОГЛАШЕНИЯ  ВТО</vt:lpstr>
      <vt:lpstr>Презентация PowerPoint</vt:lpstr>
      <vt:lpstr>Г   А   Т   Т</vt:lpstr>
      <vt:lpstr>ТОВАРЫ</vt:lpstr>
      <vt:lpstr>КАК ДОСТИГАЮТСЯ ЦЕЛИ ГЕНЕРАЛЬНОГО СОГЛАШЕНИЯ И ЧТО ВООБЩЕ ПРЕДЛАГАЕТ И ОБЯЗЫВАЕТ СОГЛАШЕНИЕ ГАТТ? </vt:lpstr>
      <vt:lpstr>ОЦЕНКА ЭФФЕКТИВНОСТИ ДЕЯТЕЛЬНОСТИ ГАТТ </vt:lpstr>
      <vt:lpstr>ПОДВЕДЕМ ИТОГИ</vt:lpstr>
      <vt:lpstr>РОЛЬ ВСЕМИРНОЙ  ТОРГОВОЙ ОРГАНИЗАЦИИ В РЕГУЛИРОВАНИИ МЕЖДУНАРОДНОЙ ТОРГОВЛИ ТОВАРАМИ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ВСЕМИРНОЙ  ТОРГОВОЙ ОРГАНИЗАЦИИ В РЕГУЛИРОВАНИИ МЕЖДУНАРОДНОЙ ТОРГОВЛИ ТОВАРАМИ</dc:title>
  <dc:creator>Кира Тимченко</dc:creator>
  <cp:lastModifiedBy>Кира Тимченко</cp:lastModifiedBy>
  <cp:revision>11</cp:revision>
  <dcterms:created xsi:type="dcterms:W3CDTF">2024-04-04T12:56:54Z</dcterms:created>
  <dcterms:modified xsi:type="dcterms:W3CDTF">2024-04-04T14:24:13Z</dcterms:modified>
</cp:coreProperties>
</file>